
<file path=[Content_Types].xml><?xml version="1.0" encoding="utf-8"?>
<Types xmlns="http://schemas.openxmlformats.org/package/2006/content-types">
  <Default Extension="fntdata" ContentType="application/x-fontdata"/>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79"/>
  </p:notesMasterIdLst>
  <p:sldIdLst>
    <p:sldId id="256" r:id="rId2"/>
    <p:sldId id="257" r:id="rId3"/>
    <p:sldId id="258" r:id="rId4"/>
    <p:sldId id="259" r:id="rId5"/>
    <p:sldId id="260" r:id="rId6"/>
    <p:sldId id="261" r:id="rId7"/>
    <p:sldId id="313" r:id="rId8"/>
    <p:sldId id="314" r:id="rId9"/>
    <p:sldId id="315" r:id="rId10"/>
    <p:sldId id="316" r:id="rId11"/>
    <p:sldId id="317" r:id="rId12"/>
    <p:sldId id="262" r:id="rId13"/>
    <p:sldId id="263" r:id="rId14"/>
    <p:sldId id="318" r:id="rId15"/>
    <p:sldId id="268" r:id="rId16"/>
    <p:sldId id="323" r:id="rId17"/>
    <p:sldId id="269" r:id="rId18"/>
    <p:sldId id="264" r:id="rId19"/>
    <p:sldId id="270" r:id="rId20"/>
    <p:sldId id="271" r:id="rId21"/>
    <p:sldId id="272" r:id="rId22"/>
    <p:sldId id="274" r:id="rId23"/>
    <p:sldId id="275" r:id="rId24"/>
    <p:sldId id="276" r:id="rId25"/>
    <p:sldId id="277" r:id="rId26"/>
    <p:sldId id="278" r:id="rId27"/>
    <p:sldId id="279" r:id="rId28"/>
    <p:sldId id="287" r:id="rId29"/>
    <p:sldId id="281" r:id="rId30"/>
    <p:sldId id="265" r:id="rId31"/>
    <p:sldId id="282" r:id="rId32"/>
    <p:sldId id="283" r:id="rId33"/>
    <p:sldId id="284" r:id="rId34"/>
    <p:sldId id="285" r:id="rId35"/>
    <p:sldId id="286" r:id="rId36"/>
    <p:sldId id="321" r:id="rId37"/>
    <p:sldId id="319" r:id="rId38"/>
    <p:sldId id="324" r:id="rId39"/>
    <p:sldId id="326" r:id="rId40"/>
    <p:sldId id="325" r:id="rId41"/>
    <p:sldId id="327" r:id="rId42"/>
    <p:sldId id="322" r:id="rId43"/>
    <p:sldId id="320" r:id="rId44"/>
    <p:sldId id="288" r:id="rId45"/>
    <p:sldId id="289" r:id="rId46"/>
    <p:sldId id="290" r:id="rId47"/>
    <p:sldId id="291" r:id="rId48"/>
    <p:sldId id="292" r:id="rId49"/>
    <p:sldId id="293" r:id="rId50"/>
    <p:sldId id="294" r:id="rId51"/>
    <p:sldId id="295" r:id="rId52"/>
    <p:sldId id="328" r:id="rId53"/>
    <p:sldId id="297" r:id="rId54"/>
    <p:sldId id="298" r:id="rId55"/>
    <p:sldId id="300" r:id="rId56"/>
    <p:sldId id="301" r:id="rId57"/>
    <p:sldId id="329" r:id="rId58"/>
    <p:sldId id="330" r:id="rId59"/>
    <p:sldId id="331" r:id="rId60"/>
    <p:sldId id="302" r:id="rId61"/>
    <p:sldId id="303" r:id="rId62"/>
    <p:sldId id="266" r:id="rId63"/>
    <p:sldId id="332" r:id="rId64"/>
    <p:sldId id="336" r:id="rId65"/>
    <p:sldId id="267" r:id="rId66"/>
    <p:sldId id="334" r:id="rId67"/>
    <p:sldId id="333" r:id="rId68"/>
    <p:sldId id="335" r:id="rId69"/>
    <p:sldId id="304" r:id="rId70"/>
    <p:sldId id="308" r:id="rId71"/>
    <p:sldId id="309" r:id="rId72"/>
    <p:sldId id="310" r:id="rId73"/>
    <p:sldId id="311" r:id="rId74"/>
    <p:sldId id="312" r:id="rId75"/>
    <p:sldId id="338" r:id="rId76"/>
    <p:sldId id="339" r:id="rId77"/>
    <p:sldId id="337" r:id="rId78"/>
  </p:sldIdLst>
  <p:sldSz cx="9144000" cy="5143500" type="screen16x9"/>
  <p:notesSz cx="6858000" cy="9144000"/>
  <p:embeddedFontLst>
    <p:embeddedFont>
      <p:font typeface="Lato" panose="020B0604020202020204" charset="0"/>
      <p:regular r:id="rId80"/>
      <p:bold r:id="rId81"/>
      <p:italic r:id="rId82"/>
      <p:boldItalic r:id="rId83"/>
    </p:embeddedFont>
    <p:embeddedFont>
      <p:font typeface="Raleway" panose="020B0604020202020204" charset="-52"/>
      <p:regular r:id="rId84"/>
      <p:bold r:id="rId85"/>
      <p:italic r:id="rId86"/>
      <p:boldItalic r:id="rId87"/>
    </p:embeddedFont>
    <p:embeddedFont>
      <p:font typeface="Roboto" panose="020B0604020202020204" charset="0"/>
      <p:regular r:id="rId88"/>
      <p:bold r:id="rId89"/>
      <p:italic r:id="rId90"/>
      <p:boldItalic r:id="rId9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82"/>
      </p:cViewPr>
      <p:guideLst/>
    </p:cSldViewPr>
  </p:slideViewPr>
  <p:notesTextViewPr>
    <p:cViewPr>
      <p:scale>
        <a:sx n="1" d="1"/>
        <a:sy n="1" d="1"/>
      </p:scale>
      <p:origin x="0" y="0"/>
    </p:cViewPr>
  </p:notesTextViewPr>
  <p:notesViewPr>
    <p:cSldViewPr snapToGrid="0">
      <p:cViewPr varScale="1">
        <p:scale>
          <a:sx n="66" d="100"/>
          <a:sy n="66" d="100"/>
        </p:scale>
        <p:origin x="3134" y="4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font" Target="fonts/font5.fntdata"/><Relationship Id="rId89"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notesMaster" Target="notesMasters/notesMaster1.xml"/><Relationship Id="rId87" Type="http://schemas.openxmlformats.org/officeDocument/2006/relationships/font" Target="fonts/font8.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3.fntdata"/><Relationship Id="rId90" Type="http://schemas.openxmlformats.org/officeDocument/2006/relationships/font" Target="fonts/font11.fntdata"/><Relationship Id="rId95"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font" Target="fonts/font1.fntdata"/><Relationship Id="rId85" Type="http://schemas.openxmlformats.org/officeDocument/2006/relationships/font" Target="fonts/font6.fntdata"/><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4.fntdata"/><Relationship Id="rId88" Type="http://schemas.openxmlformats.org/officeDocument/2006/relationships/font" Target="fonts/font9.fntdata"/><Relationship Id="rId9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2.fntdata"/><Relationship Id="rId86" Type="http://schemas.openxmlformats.org/officeDocument/2006/relationships/font" Target="fonts/font7.fntdata"/><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fif>
</file>

<file path=ppt/media/image20.png>
</file>

<file path=ppt/media/image21.svg>
</file>

<file path=ppt/media/image22.png>
</file>

<file path=ppt/media/image23.png>
</file>

<file path=ppt/media/image24.png>
</file>

<file path=ppt/media/image25.jpeg>
</file>

<file path=ppt/media/image26.jpeg>
</file>

<file path=ppt/media/image27.png>
</file>

<file path=ppt/media/image28.png>
</file>

<file path=ppt/media/image3.jpg>
</file>

<file path=ppt/media/image4.jf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2" name="Google Shape;152;p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p2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 name="Google Shape;168;p2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2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p2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p2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 name="Google Shape;191;p2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3" name="Google Shape;243;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p2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 name="Google Shape;6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p2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5" name="Google Shape;215;p2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p3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9" name="Google Shape;229;p3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6" name="Google Shape;236;p3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p3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4" name="Google Shape;254;p3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p3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7" name="Google Shape;267;p3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p3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9" name="Google Shape;69;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8" name="Google Shape;278;p3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p4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p4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3" name="Google Shape;303;p4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9fb5456e3c_0_34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9fb5456e3c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3" name="Google Shape;323;p4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9" name="Google Shape;329;p4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9fb5456e3c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9fb5456e3c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9fb5456e3c_0_36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9fb5456e3c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9fb5456e3c_0_36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9fb5456e3c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 name="Google Shape;75;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9fb5456e3c_0_39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9fb5456e3c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9fb5456e3c_0_39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9fb5456e3c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9fb5456e3c_0_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9fb5456e3c_0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9fb5456e3c_0_40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9fb5456e3c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9fb5456e3c_0_4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9fb5456e3c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 name="Google Shape;81;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_AND_BODY_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729360" y="1318680"/>
            <a:ext cx="7688400" cy="5349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2800"/>
              <a:buNone/>
              <a:defRPr/>
            </a:lvl1pPr>
            <a:lvl2pPr lvl="1" algn="l" rtl="0">
              <a:spcBef>
                <a:spcPts val="0"/>
              </a:spcBef>
              <a:spcAft>
                <a:spcPts val="0"/>
              </a:spcAft>
              <a:buSzPts val="2800"/>
              <a:buNone/>
              <a:defRPr/>
            </a:lvl2pPr>
            <a:lvl3pPr lvl="2" algn="l" rtl="0">
              <a:spcBef>
                <a:spcPts val="0"/>
              </a:spcBef>
              <a:spcAft>
                <a:spcPts val="0"/>
              </a:spcAft>
              <a:buSzPts val="2800"/>
              <a:buNone/>
              <a:defRPr/>
            </a:lvl3pPr>
            <a:lvl4pPr lvl="3" algn="l" rtl="0">
              <a:spcBef>
                <a:spcPts val="0"/>
              </a:spcBef>
              <a:spcAft>
                <a:spcPts val="0"/>
              </a:spcAft>
              <a:buSzPts val="2800"/>
              <a:buNone/>
              <a:defRPr/>
            </a:lvl4pPr>
            <a:lvl5pPr lvl="4" algn="l" rtl="0">
              <a:spcBef>
                <a:spcPts val="0"/>
              </a:spcBef>
              <a:spcAft>
                <a:spcPts val="0"/>
              </a:spcAft>
              <a:buSzPts val="2800"/>
              <a:buNone/>
              <a:defRPr/>
            </a:lvl5pPr>
            <a:lvl6pPr lvl="5" algn="l" rtl="0">
              <a:spcBef>
                <a:spcPts val="0"/>
              </a:spcBef>
              <a:spcAft>
                <a:spcPts val="0"/>
              </a:spcAft>
              <a:buSzPts val="2800"/>
              <a:buNone/>
              <a:defRPr/>
            </a:lvl6pPr>
            <a:lvl7pPr lvl="6" algn="l" rtl="0">
              <a:spcBef>
                <a:spcPts val="0"/>
              </a:spcBef>
              <a:spcAft>
                <a:spcPts val="0"/>
              </a:spcAft>
              <a:buSzPts val="2800"/>
              <a:buNone/>
              <a:defRPr/>
            </a:lvl7pPr>
            <a:lvl8pPr lvl="7" algn="l" rtl="0">
              <a:spcBef>
                <a:spcPts val="0"/>
              </a:spcBef>
              <a:spcAft>
                <a:spcPts val="0"/>
              </a:spcAft>
              <a:buSzPts val="2800"/>
              <a:buNone/>
              <a:defRPr/>
            </a:lvl8pPr>
            <a:lvl9pPr lvl="8" algn="l" rtl="0">
              <a:spcBef>
                <a:spcPts val="0"/>
              </a:spcBef>
              <a:spcAft>
                <a:spcPts val="0"/>
              </a:spcAft>
              <a:buSzPts val="2800"/>
              <a:buNone/>
              <a:defRPr/>
            </a:lvl9pPr>
          </a:lstStyle>
          <a:p>
            <a:endParaRPr/>
          </a:p>
        </p:txBody>
      </p:sp>
      <p:sp>
        <p:nvSpPr>
          <p:cNvPr id="52" name="Google Shape;52;p13"/>
          <p:cNvSpPr txBox="1">
            <a:spLocks noGrp="1"/>
          </p:cNvSpPr>
          <p:nvPr>
            <p:ph type="subTitle" idx="1"/>
          </p:nvPr>
        </p:nvSpPr>
        <p:spPr>
          <a:xfrm>
            <a:off x="729360" y="2079000"/>
            <a:ext cx="7688400" cy="22608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800"/>
              <a:buNone/>
              <a:defRPr/>
            </a:lvl1pPr>
            <a:lvl2pPr lvl="1" algn="l" rtl="0">
              <a:spcBef>
                <a:spcPts val="1600"/>
              </a:spcBef>
              <a:spcAft>
                <a:spcPts val="0"/>
              </a:spcAft>
              <a:buSzPts val="1400"/>
              <a:buNone/>
              <a:defRPr/>
            </a:lvl2pPr>
            <a:lvl3pPr lvl="2" algn="l" rtl="0">
              <a:spcBef>
                <a:spcPts val="1600"/>
              </a:spcBef>
              <a:spcAft>
                <a:spcPts val="0"/>
              </a:spcAft>
              <a:buSzPts val="1400"/>
              <a:buNone/>
              <a:defRPr/>
            </a:lvl3pPr>
            <a:lvl4pPr lvl="3" algn="l" rtl="0">
              <a:spcBef>
                <a:spcPts val="1600"/>
              </a:spcBef>
              <a:spcAft>
                <a:spcPts val="0"/>
              </a:spcAft>
              <a:buSzPts val="1400"/>
              <a:buNone/>
              <a:defRPr/>
            </a:lvl4pPr>
            <a:lvl5pPr lvl="4" algn="l" rtl="0">
              <a:spcBef>
                <a:spcPts val="1600"/>
              </a:spcBef>
              <a:spcAft>
                <a:spcPts val="0"/>
              </a:spcAft>
              <a:buSzPts val="1400"/>
              <a:buNone/>
              <a:defRPr/>
            </a:lvl5pPr>
            <a:lvl6pPr lvl="5" algn="l" rtl="0">
              <a:spcBef>
                <a:spcPts val="1600"/>
              </a:spcBef>
              <a:spcAft>
                <a:spcPts val="0"/>
              </a:spcAft>
              <a:buSzPts val="1400"/>
              <a:buNone/>
              <a:defRPr/>
            </a:lvl6pPr>
            <a:lvl7pPr lvl="6" algn="l" rtl="0">
              <a:spcBef>
                <a:spcPts val="1600"/>
              </a:spcBef>
              <a:spcAft>
                <a:spcPts val="0"/>
              </a:spcAft>
              <a:buSzPts val="1400"/>
              <a:buNone/>
              <a:defRPr/>
            </a:lvl7pPr>
            <a:lvl8pPr lvl="7" algn="l" rtl="0">
              <a:spcBef>
                <a:spcPts val="1600"/>
              </a:spcBef>
              <a:spcAft>
                <a:spcPts val="0"/>
              </a:spcAft>
              <a:buSzPts val="1400"/>
              <a:buNone/>
              <a:defRPr/>
            </a:lvl8pPr>
            <a:lvl9pPr lvl="8" algn="l" rtl="0">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53"/>
        <p:cNvGrpSpPr/>
        <p:nvPr/>
      </p:nvGrpSpPr>
      <p:grpSpPr>
        <a:xfrm>
          <a:off x="0" y="0"/>
          <a:ext cx="0" cy="0"/>
          <a:chOff x="0" y="0"/>
          <a:chExt cx="0" cy="0"/>
        </a:xfrm>
      </p:grpSpPr>
      <p:sp>
        <p:nvSpPr>
          <p:cNvPr id="54" name="Google Shape;54;p14"/>
          <p:cNvSpPr txBox="1">
            <a:spLocks noGrp="1"/>
          </p:cNvSpPr>
          <p:nvPr>
            <p:ph type="title"/>
          </p:nvPr>
        </p:nvSpPr>
        <p:spPr>
          <a:xfrm>
            <a:off x="729360" y="1318680"/>
            <a:ext cx="7688400" cy="5349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2800"/>
              <a:buNone/>
              <a:defRPr/>
            </a:lvl1pPr>
            <a:lvl2pPr lvl="1" algn="l" rtl="0">
              <a:spcBef>
                <a:spcPts val="0"/>
              </a:spcBef>
              <a:spcAft>
                <a:spcPts val="0"/>
              </a:spcAft>
              <a:buSzPts val="2800"/>
              <a:buNone/>
              <a:defRPr/>
            </a:lvl2pPr>
            <a:lvl3pPr lvl="2" algn="l" rtl="0">
              <a:spcBef>
                <a:spcPts val="0"/>
              </a:spcBef>
              <a:spcAft>
                <a:spcPts val="0"/>
              </a:spcAft>
              <a:buSzPts val="2800"/>
              <a:buNone/>
              <a:defRPr/>
            </a:lvl3pPr>
            <a:lvl4pPr lvl="3" algn="l" rtl="0">
              <a:spcBef>
                <a:spcPts val="0"/>
              </a:spcBef>
              <a:spcAft>
                <a:spcPts val="0"/>
              </a:spcAft>
              <a:buSzPts val="2800"/>
              <a:buNone/>
              <a:defRPr/>
            </a:lvl4pPr>
            <a:lvl5pPr lvl="4" algn="l" rtl="0">
              <a:spcBef>
                <a:spcPts val="0"/>
              </a:spcBef>
              <a:spcAft>
                <a:spcPts val="0"/>
              </a:spcAft>
              <a:buSzPts val="2800"/>
              <a:buNone/>
              <a:defRPr/>
            </a:lvl5pPr>
            <a:lvl6pPr lvl="5" algn="l" rtl="0">
              <a:spcBef>
                <a:spcPts val="0"/>
              </a:spcBef>
              <a:spcAft>
                <a:spcPts val="0"/>
              </a:spcAft>
              <a:buSzPts val="2800"/>
              <a:buNone/>
              <a:defRPr/>
            </a:lvl6pPr>
            <a:lvl7pPr lvl="6" algn="l" rtl="0">
              <a:spcBef>
                <a:spcPts val="0"/>
              </a:spcBef>
              <a:spcAft>
                <a:spcPts val="0"/>
              </a:spcAft>
              <a:buSzPts val="2800"/>
              <a:buNone/>
              <a:defRPr/>
            </a:lvl7pPr>
            <a:lvl8pPr lvl="7" algn="l" rtl="0">
              <a:spcBef>
                <a:spcPts val="0"/>
              </a:spcBef>
              <a:spcAft>
                <a:spcPts val="0"/>
              </a:spcAft>
              <a:buSzPts val="2800"/>
              <a:buNone/>
              <a:defRPr/>
            </a:lvl8pPr>
            <a:lvl9pPr lvl="8" algn="l" rtl="0">
              <a:spcBef>
                <a:spcPts val="0"/>
              </a:spcBef>
              <a:spcAft>
                <a:spcPts val="0"/>
              </a:spcAft>
              <a:buSzPts val="2800"/>
              <a:buNone/>
              <a:defRPr/>
            </a:lvl9pPr>
          </a:lstStyle>
          <a:p>
            <a:endParaRPr/>
          </a:p>
        </p:txBody>
      </p:sp>
      <p:sp>
        <p:nvSpPr>
          <p:cNvPr id="55" name="Google Shape;55;p14"/>
          <p:cNvSpPr txBox="1">
            <a:spLocks noGrp="1"/>
          </p:cNvSpPr>
          <p:nvPr>
            <p:ph type="body" idx="1"/>
          </p:nvPr>
        </p:nvSpPr>
        <p:spPr>
          <a:xfrm>
            <a:off x="729360" y="2079000"/>
            <a:ext cx="7688400" cy="22608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800"/>
              <a:buNone/>
              <a:defRPr/>
            </a:lvl1pPr>
            <a:lvl2pPr marL="914400" lvl="1" indent="-228600" algn="l" rtl="0">
              <a:spcBef>
                <a:spcPts val="1600"/>
              </a:spcBef>
              <a:spcAft>
                <a:spcPts val="0"/>
              </a:spcAft>
              <a:buSzPts val="1400"/>
              <a:buNone/>
              <a:defRPr/>
            </a:lvl2pPr>
            <a:lvl3pPr marL="1371600" lvl="2" indent="-228600" algn="l" rtl="0">
              <a:spcBef>
                <a:spcPts val="1600"/>
              </a:spcBef>
              <a:spcAft>
                <a:spcPts val="0"/>
              </a:spcAft>
              <a:buSzPts val="1400"/>
              <a:buNone/>
              <a:defRPr/>
            </a:lvl3pPr>
            <a:lvl4pPr marL="1828800" lvl="3" indent="-228600" algn="l" rtl="0">
              <a:spcBef>
                <a:spcPts val="1600"/>
              </a:spcBef>
              <a:spcAft>
                <a:spcPts val="0"/>
              </a:spcAft>
              <a:buSzPts val="1400"/>
              <a:buNone/>
              <a:defRPr/>
            </a:lvl4pPr>
            <a:lvl5pPr marL="2286000" lvl="4" indent="-228600" algn="l" rtl="0">
              <a:spcBef>
                <a:spcPts val="1600"/>
              </a:spcBef>
              <a:spcAft>
                <a:spcPts val="0"/>
              </a:spcAft>
              <a:buSzPts val="1400"/>
              <a:buNone/>
              <a:defRPr/>
            </a:lvl5pPr>
            <a:lvl6pPr marL="2743200" lvl="5" indent="-228600" algn="l" rtl="0">
              <a:spcBef>
                <a:spcPts val="1600"/>
              </a:spcBef>
              <a:spcAft>
                <a:spcPts val="0"/>
              </a:spcAft>
              <a:buSzPts val="1400"/>
              <a:buNone/>
              <a:defRPr/>
            </a:lvl6pPr>
            <a:lvl7pPr marL="3200400" lvl="6" indent="-228600" algn="l" rtl="0">
              <a:spcBef>
                <a:spcPts val="1600"/>
              </a:spcBef>
              <a:spcAft>
                <a:spcPts val="0"/>
              </a:spcAft>
              <a:buSzPts val="1400"/>
              <a:buNone/>
              <a:defRPr/>
            </a:lvl7pPr>
            <a:lvl8pPr marL="3657600" lvl="7" indent="-228600" algn="l" rtl="0">
              <a:spcBef>
                <a:spcPts val="1600"/>
              </a:spcBef>
              <a:spcAft>
                <a:spcPts val="0"/>
              </a:spcAft>
              <a:buSzPts val="1400"/>
              <a:buNone/>
              <a:defRPr/>
            </a:lvl8pPr>
            <a:lvl9pPr marL="4114800" lvl="8" indent="-228600" algn="l" rtl="0">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hyperlink" Target="https://ru.wikipedia.org/wiki/%D0%90%D0%BF%D0%BF%D0%B0%D1%80%D0%B0%D1%82%D0%BD%D0%BE%D0%B5_%D0%BE%D0%B1%D0%B5%D1%81%D0%BF%D0%B5%D1%87%D0%B5%D0%BD%D0%B8%D0%B5" TargetMode="Externa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fi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hyperlink" Target="https://www.python.org/downloads/"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hyperlink" Target="http://www.python.org/" TargetMode="External"/><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hyperlink" Target="https://www.python.org/doc/"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hyperlink" Target="https://www.python.org/downloads/windows/" TargetMode="External"/><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hyperlink" Target="https://www.python.org/ftp/python/3.8.0/python-3.8.0.exe" TargetMode="External"/><Relationship Id="rId5" Type="http://schemas.openxmlformats.org/officeDocument/2006/relationships/hyperlink" Target="https://www.python.org/ftp/python/3.8.0/python-3.8.0-amd64.exe" TargetMode="External"/><Relationship Id="rId4" Type="http://schemas.openxmlformats.org/officeDocument/2006/relationships/hyperlink" Target="https://www.python.org/downloads/release/python-380/https:/www.python.org/downloads/release/python-380/"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hyperlink" Target="https://raw.githubusercontent.com/Homebrew/install/master/install" TargetMode="External"/><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hyperlink" Target="http://www.eclipse.org/"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hyperlink" Target="https://www.pydev.org/"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www.sublimetext.com/" TargetMode="External"/><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3" Type="http://schemas.openxmlformats.org/officeDocument/2006/relationships/hyperlink" Target="https://www.jetbrains.com/pycharm/" TargetMode="External"/><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ode.visualstudio.com/" TargetMode="Externa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3" Type="http://schemas.openxmlformats.org/officeDocument/2006/relationships/hyperlink" Target="https://www.youtube.com/@PyPronin/videos" TargetMode="External"/><Relationship Id="rId2" Type="http://schemas.openxmlformats.org/officeDocument/2006/relationships/hyperlink" Target="https://ru.hexlet.io/courses/python-basics" TargetMode="Externa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5"/>
          <p:cNvSpPr txBox="1"/>
          <p:nvPr/>
        </p:nvSpPr>
        <p:spPr>
          <a:xfrm>
            <a:off x="728100" y="1721430"/>
            <a:ext cx="7687800" cy="85032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be-BY" sz="4200" b="0" i="0" u="none" strike="noStrike" cap="none" dirty="0">
                <a:solidFill>
                  <a:srgbClr val="000000"/>
                </a:solidFill>
                <a:latin typeface="Arial"/>
                <a:ea typeface="Arial"/>
                <a:cs typeface="Arial"/>
                <a:sym typeface="Arial"/>
              </a:rPr>
              <a:t>Введен</a:t>
            </a:r>
            <a:r>
              <a:rPr lang="ru-RU" sz="4200" b="0" i="0" u="none" strike="noStrike" cap="none" dirty="0" err="1">
                <a:solidFill>
                  <a:srgbClr val="000000"/>
                </a:solidFill>
                <a:latin typeface="Arial"/>
                <a:ea typeface="Arial"/>
                <a:cs typeface="Arial"/>
                <a:sym typeface="Arial"/>
              </a:rPr>
              <a:t>ие</a:t>
            </a:r>
            <a:r>
              <a:rPr lang="ru-RU" sz="4200" b="0" i="0" u="none" strike="noStrike" cap="none" dirty="0">
                <a:solidFill>
                  <a:srgbClr val="000000"/>
                </a:solidFill>
                <a:latin typeface="Arial"/>
                <a:ea typeface="Arial"/>
                <a:cs typeface="Arial"/>
                <a:sym typeface="Arial"/>
              </a:rPr>
              <a:t> </a:t>
            </a:r>
            <a:r>
              <a:rPr lang="ru-RU" sz="4200" b="0" i="0" u="none" strike="noStrike" cap="none">
                <a:solidFill>
                  <a:srgbClr val="000000"/>
                </a:solidFill>
                <a:latin typeface="Arial"/>
                <a:ea typeface="Arial"/>
                <a:cs typeface="Arial"/>
                <a:sym typeface="Arial"/>
              </a:rPr>
              <a:t>в экосистему </a:t>
            </a:r>
            <a:r>
              <a:rPr lang="en-US" sz="4200" b="0" i="0" u="none" strike="noStrike" cap="none" dirty="0">
                <a:solidFill>
                  <a:srgbClr val="000000"/>
                </a:solidFill>
                <a:latin typeface="Arial"/>
                <a:ea typeface="Arial"/>
                <a:cs typeface="Arial"/>
                <a:sym typeface="Arial"/>
              </a:rPr>
              <a:t>python</a:t>
            </a:r>
            <a:endParaRPr sz="4200" b="0" i="0" u="none" strike="noStrike" cap="none" dirty="0">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434616B-3961-4284-8CDC-6F8F95CEC07A}"/>
              </a:ext>
            </a:extLst>
          </p:cNvPr>
          <p:cNvSpPr>
            <a:spLocks noGrp="1"/>
          </p:cNvSpPr>
          <p:nvPr>
            <p:ph type="title"/>
          </p:nvPr>
        </p:nvSpPr>
        <p:spPr/>
        <p:txBody>
          <a:bodyPr/>
          <a:lstStyle/>
          <a:p>
            <a:r>
              <a:rPr lang="ru-RU" dirty="0"/>
              <a:t>Оперативная и постоянная память </a:t>
            </a:r>
          </a:p>
        </p:txBody>
      </p:sp>
      <p:sp>
        <p:nvSpPr>
          <p:cNvPr id="3" name="Объект 2">
            <a:extLst>
              <a:ext uri="{FF2B5EF4-FFF2-40B4-BE49-F238E27FC236}">
                <a16:creationId xmlns:a16="http://schemas.microsoft.com/office/drawing/2014/main" id="{35BF3C75-3447-4C39-931E-78960272C01E}"/>
              </a:ext>
            </a:extLst>
          </p:cNvPr>
          <p:cNvSpPr>
            <a:spLocks noGrp="1"/>
          </p:cNvSpPr>
          <p:nvPr>
            <p:ph idx="1"/>
          </p:nvPr>
        </p:nvSpPr>
        <p:spPr/>
        <p:txBody>
          <a:bodyPr/>
          <a:lstStyle/>
          <a:p>
            <a:r>
              <a:rPr lang="ru-RU" b="1" dirty="0"/>
              <a:t>Оперативная память</a:t>
            </a:r>
            <a:r>
              <a:rPr lang="ru-RU" dirty="0"/>
              <a:t> -  энергозависимая часть памяти компьютера, в которой во время работы компьютера хранится выполняемый машинный код, а также входные, выходные и промежуточные данные, обрабатываемые процессором.</a:t>
            </a:r>
          </a:p>
          <a:p>
            <a:r>
              <a:rPr lang="ru-RU" b="1" dirty="0"/>
              <a:t>Постоянная память </a:t>
            </a:r>
            <a:r>
              <a:rPr lang="ru-RU" dirty="0"/>
              <a:t>– не энергозависимая часть памяти компьютера, предназначенная для долгосрочного хранения информации. Обычно либо жёсткий диск, либо </a:t>
            </a:r>
            <a:r>
              <a:rPr lang="en-US" dirty="0" err="1"/>
              <a:t>ssd</a:t>
            </a:r>
            <a:r>
              <a:rPr lang="en-US" dirty="0"/>
              <a:t>.</a:t>
            </a:r>
            <a:endParaRPr lang="ru-RU" b="1" dirty="0"/>
          </a:p>
        </p:txBody>
      </p:sp>
    </p:spTree>
    <p:extLst>
      <p:ext uri="{BB962C8B-B14F-4D97-AF65-F5344CB8AC3E}">
        <p14:creationId xmlns:p14="http://schemas.microsoft.com/office/powerpoint/2010/main" val="26978830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FC19BD8-606A-4FBE-8C45-646CCCAA75BF}"/>
              </a:ext>
            </a:extLst>
          </p:cNvPr>
          <p:cNvSpPr>
            <a:spLocks noGrp="1"/>
          </p:cNvSpPr>
          <p:nvPr>
            <p:ph type="title"/>
          </p:nvPr>
        </p:nvSpPr>
        <p:spPr/>
        <p:txBody>
          <a:bodyPr/>
          <a:lstStyle/>
          <a:p>
            <a:r>
              <a:rPr lang="ru-RU" dirty="0"/>
              <a:t>Операционная система</a:t>
            </a:r>
          </a:p>
        </p:txBody>
      </p:sp>
      <p:sp>
        <p:nvSpPr>
          <p:cNvPr id="3" name="Объект 2">
            <a:extLst>
              <a:ext uri="{FF2B5EF4-FFF2-40B4-BE49-F238E27FC236}">
                <a16:creationId xmlns:a16="http://schemas.microsoft.com/office/drawing/2014/main" id="{1D28742C-9888-4727-89AA-0E3C9C42C3E1}"/>
              </a:ext>
            </a:extLst>
          </p:cNvPr>
          <p:cNvSpPr>
            <a:spLocks noGrp="1"/>
          </p:cNvSpPr>
          <p:nvPr>
            <p:ph idx="1"/>
          </p:nvPr>
        </p:nvSpPr>
        <p:spPr/>
        <p:txBody>
          <a:bodyPr>
            <a:normAutofit/>
          </a:bodyPr>
          <a:lstStyle/>
          <a:p>
            <a:r>
              <a:rPr lang="ru-RU" dirty="0"/>
              <a:t> </a:t>
            </a:r>
            <a:r>
              <a:rPr lang="ru-RU" b="1" dirty="0"/>
              <a:t>Операционная система</a:t>
            </a:r>
            <a:r>
              <a:rPr lang="ru-RU" dirty="0"/>
              <a:t> - комплекс </a:t>
            </a:r>
            <a:br>
              <a:rPr lang="ru-RU" dirty="0"/>
            </a:br>
            <a:r>
              <a:rPr lang="ru-RU" dirty="0"/>
              <a:t>взаимосвязанных программ, </a:t>
            </a:r>
            <a:br>
              <a:rPr lang="ru-RU" dirty="0"/>
            </a:br>
            <a:r>
              <a:rPr lang="ru-RU" dirty="0"/>
              <a:t>предназначенных для управления </a:t>
            </a:r>
            <a:br>
              <a:rPr lang="ru-RU" dirty="0"/>
            </a:br>
            <a:r>
              <a:rPr lang="ru-RU" dirty="0"/>
              <a:t>ресурсами компьютера и организации </a:t>
            </a:r>
            <a:br>
              <a:rPr lang="ru-RU" dirty="0"/>
            </a:br>
            <a:r>
              <a:rPr lang="ru-RU" dirty="0"/>
              <a:t>взаимодействия с пользователем.</a:t>
            </a:r>
          </a:p>
        </p:txBody>
      </p:sp>
      <p:pic>
        <p:nvPicPr>
          <p:cNvPr id="5" name="Рисунок 4">
            <a:extLst>
              <a:ext uri="{FF2B5EF4-FFF2-40B4-BE49-F238E27FC236}">
                <a16:creationId xmlns:a16="http://schemas.microsoft.com/office/drawing/2014/main" id="{B8B02102-6B5C-4AEC-ACA7-4B73CD1B04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0701" y="1065665"/>
            <a:ext cx="3690059" cy="3567057"/>
          </a:xfrm>
          <a:prstGeom prst="rect">
            <a:avLst/>
          </a:prstGeom>
        </p:spPr>
      </p:pic>
    </p:spTree>
    <p:extLst>
      <p:ext uri="{BB962C8B-B14F-4D97-AF65-F5344CB8AC3E}">
        <p14:creationId xmlns:p14="http://schemas.microsoft.com/office/powerpoint/2010/main" val="3150803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E72DA2A-80FC-4E00-AD36-6B8549536863}"/>
              </a:ext>
            </a:extLst>
          </p:cNvPr>
          <p:cNvSpPr>
            <a:spLocks noGrp="1"/>
          </p:cNvSpPr>
          <p:nvPr>
            <p:ph type="title"/>
          </p:nvPr>
        </p:nvSpPr>
        <p:spPr/>
        <p:txBody>
          <a:bodyPr/>
          <a:lstStyle/>
          <a:p>
            <a:r>
              <a:rPr lang="ru-RU" dirty="0"/>
              <a:t>Программы и языки программирования</a:t>
            </a:r>
          </a:p>
        </p:txBody>
      </p:sp>
      <p:sp>
        <p:nvSpPr>
          <p:cNvPr id="3" name="Объект 2">
            <a:extLst>
              <a:ext uri="{FF2B5EF4-FFF2-40B4-BE49-F238E27FC236}">
                <a16:creationId xmlns:a16="http://schemas.microsoft.com/office/drawing/2014/main" id="{9F6F19C8-2929-47A2-BF99-94E0413B7A17}"/>
              </a:ext>
            </a:extLst>
          </p:cNvPr>
          <p:cNvSpPr>
            <a:spLocks noGrp="1"/>
          </p:cNvSpPr>
          <p:nvPr>
            <p:ph idx="1"/>
          </p:nvPr>
        </p:nvSpPr>
        <p:spPr/>
        <p:txBody>
          <a:bodyPr/>
          <a:lstStyle/>
          <a:p>
            <a:r>
              <a:rPr lang="ru-RU" b="1" dirty="0"/>
              <a:t>Программа</a:t>
            </a:r>
            <a:r>
              <a:rPr lang="ru-RU" dirty="0"/>
              <a:t> - комбинация компьютерных инструкций и данных, позволяющая аппаратному обеспечению компьютера</a:t>
            </a:r>
            <a:r>
              <a:rPr lang="ru-RU" dirty="0">
                <a:hlinkClick r:id="rId2" tooltip="Аппаратное обеспечение">
                  <a:extLst>
                    <a:ext uri="{A12FA001-AC4F-418D-AE19-62706E023703}">
                      <ahyp:hlinkClr xmlns:ahyp="http://schemas.microsoft.com/office/drawing/2018/hyperlinkcolor" val="tx"/>
                    </a:ext>
                  </a:extLst>
                </a:hlinkClick>
              </a:rPr>
              <a:t> </a:t>
            </a:r>
            <a:r>
              <a:rPr lang="ru-RU" dirty="0"/>
              <a:t> выполнять вычислительные и логические операции</a:t>
            </a:r>
            <a:r>
              <a:rPr lang="en-US" dirty="0"/>
              <a:t>.</a:t>
            </a:r>
            <a:endParaRPr lang="ru-RU" dirty="0"/>
          </a:p>
          <a:p>
            <a:r>
              <a:rPr lang="ru-RU" b="1" dirty="0"/>
              <a:t>Язык программирования </a:t>
            </a:r>
            <a:r>
              <a:rPr lang="ru-RU" dirty="0"/>
              <a:t>– набор правил, как писать программы, которые исполняются компилятором и интерпретатором.</a:t>
            </a:r>
          </a:p>
        </p:txBody>
      </p:sp>
    </p:spTree>
    <p:extLst>
      <p:ext uri="{BB962C8B-B14F-4D97-AF65-F5344CB8AC3E}">
        <p14:creationId xmlns:p14="http://schemas.microsoft.com/office/powerpoint/2010/main" val="3946726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AB896DE-FA70-4F87-B0B9-65E2CF932A43}"/>
              </a:ext>
            </a:extLst>
          </p:cNvPr>
          <p:cNvSpPr>
            <a:spLocks noGrp="1"/>
          </p:cNvSpPr>
          <p:nvPr>
            <p:ph type="title"/>
          </p:nvPr>
        </p:nvSpPr>
        <p:spPr/>
        <p:txBody>
          <a:bodyPr/>
          <a:lstStyle/>
          <a:p>
            <a:r>
              <a:rPr lang="en-US" dirty="0"/>
              <a:t>Python</a:t>
            </a:r>
            <a:endParaRPr lang="ru-RU" dirty="0"/>
          </a:p>
        </p:txBody>
      </p:sp>
      <p:sp>
        <p:nvSpPr>
          <p:cNvPr id="3" name="Объект 2">
            <a:extLst>
              <a:ext uri="{FF2B5EF4-FFF2-40B4-BE49-F238E27FC236}">
                <a16:creationId xmlns:a16="http://schemas.microsoft.com/office/drawing/2014/main" id="{E1F452E3-60AD-4C62-891A-F45A6C6B18EB}"/>
              </a:ext>
            </a:extLst>
          </p:cNvPr>
          <p:cNvSpPr>
            <a:spLocks noGrp="1"/>
          </p:cNvSpPr>
          <p:nvPr>
            <p:ph idx="1"/>
          </p:nvPr>
        </p:nvSpPr>
        <p:spPr/>
        <p:txBody>
          <a:bodyPr>
            <a:normAutofit fontScale="77500" lnSpcReduction="20000"/>
          </a:bodyPr>
          <a:lstStyle/>
          <a:p>
            <a:r>
              <a:rPr lang="en-US" b="1" dirty="0"/>
              <a:t>Python</a:t>
            </a:r>
            <a:r>
              <a:rPr lang="en-US" dirty="0"/>
              <a:t> – </a:t>
            </a:r>
            <a:r>
              <a:rPr lang="ru-RU" dirty="0"/>
              <a:t>высокоуровневый интерпретируемый язык программирования со строгой динамической типизацией.</a:t>
            </a:r>
          </a:p>
          <a:p>
            <a:r>
              <a:rPr lang="ru-RU" b="1" dirty="0"/>
              <a:t>Высокоуровневый</a:t>
            </a:r>
            <a:r>
              <a:rPr lang="ru-RU" dirty="0"/>
              <a:t> – позволяющий писать программы на более понятном человеку языке, чем машинный код. </a:t>
            </a:r>
          </a:p>
          <a:p>
            <a:r>
              <a:rPr lang="ru-RU" b="1" dirty="0"/>
              <a:t>Интерпретируемый</a:t>
            </a:r>
            <a:r>
              <a:rPr lang="ru-RU" dirty="0"/>
              <a:t> – означает, что код, написанный на </a:t>
            </a:r>
            <a:r>
              <a:rPr lang="en-US" dirty="0"/>
              <a:t>python</a:t>
            </a:r>
            <a:r>
              <a:rPr lang="ru-RU" dirty="0"/>
              <a:t>,</a:t>
            </a:r>
            <a:r>
              <a:rPr lang="en-US" dirty="0"/>
              <a:t> </a:t>
            </a:r>
            <a:r>
              <a:rPr lang="ru-RU" dirty="0"/>
              <a:t>не сразу превращается в машинный код (набор единиц и нулей), а существует дополнительное звено ( так называемый байт код). Это нужно для того, чтобы программы написанные на </a:t>
            </a:r>
            <a:r>
              <a:rPr lang="en-US" dirty="0"/>
              <a:t>python</a:t>
            </a:r>
            <a:r>
              <a:rPr lang="ru-RU" dirty="0"/>
              <a:t>, могли бы запускаться на разных операционных системах.</a:t>
            </a:r>
            <a:endParaRPr lang="ru-RU" b="1" dirty="0"/>
          </a:p>
          <a:p>
            <a:r>
              <a:rPr lang="ru-RU" b="1" dirty="0"/>
              <a:t>Динамическая типизация</a:t>
            </a:r>
            <a:r>
              <a:rPr lang="ru-RU" dirty="0"/>
              <a:t> – означает что, типы данных не нужно заранее присваивать переменным. То есть интерпретатор сам определяет типы данных  объектов во время исполнения программы.</a:t>
            </a:r>
          </a:p>
        </p:txBody>
      </p:sp>
    </p:spTree>
    <p:extLst>
      <p:ext uri="{BB962C8B-B14F-4D97-AF65-F5344CB8AC3E}">
        <p14:creationId xmlns:p14="http://schemas.microsoft.com/office/powerpoint/2010/main" val="1396173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01D62C3-FB2F-4690-BB6D-63155C683B4D}"/>
              </a:ext>
            </a:extLst>
          </p:cNvPr>
          <p:cNvSpPr>
            <a:spLocks noGrp="1"/>
          </p:cNvSpPr>
          <p:nvPr>
            <p:ph type="title"/>
          </p:nvPr>
        </p:nvSpPr>
        <p:spPr>
          <a:xfrm>
            <a:off x="672653" y="383015"/>
            <a:ext cx="7688400" cy="534900"/>
          </a:xfrm>
        </p:spPr>
        <p:txBody>
          <a:bodyPr/>
          <a:lstStyle/>
          <a:p>
            <a:r>
              <a:rPr lang="ru-RU" dirty="0"/>
              <a:t>Интерпретатор и компилятор</a:t>
            </a:r>
          </a:p>
        </p:txBody>
      </p:sp>
      <p:pic>
        <p:nvPicPr>
          <p:cNvPr id="5" name="Объект 4">
            <a:extLst>
              <a:ext uri="{FF2B5EF4-FFF2-40B4-BE49-F238E27FC236}">
                <a16:creationId xmlns:a16="http://schemas.microsoft.com/office/drawing/2014/main" id="{6C514C01-A368-44DE-9840-435381ADDDE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6176" y="1111929"/>
            <a:ext cx="5031648" cy="2171255"/>
          </a:xfrm>
        </p:spPr>
      </p:pic>
      <p:pic>
        <p:nvPicPr>
          <p:cNvPr id="7" name="Рисунок 6">
            <a:extLst>
              <a:ext uri="{FF2B5EF4-FFF2-40B4-BE49-F238E27FC236}">
                <a16:creationId xmlns:a16="http://schemas.microsoft.com/office/drawing/2014/main" id="{EC53444A-E3C5-49F3-9A30-43EC1D1670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7827" y="3569312"/>
            <a:ext cx="3207992" cy="1300344"/>
          </a:xfrm>
          <a:prstGeom prst="rect">
            <a:avLst/>
          </a:prstGeom>
        </p:spPr>
      </p:pic>
    </p:spTree>
    <p:extLst>
      <p:ext uri="{BB962C8B-B14F-4D97-AF65-F5344CB8AC3E}">
        <p14:creationId xmlns:p14="http://schemas.microsoft.com/office/powerpoint/2010/main" val="1750488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7"/>
          <p:cNvSpPr txBox="1"/>
          <p:nvPr/>
        </p:nvSpPr>
        <p:spPr>
          <a:xfrm>
            <a:off x="727560" y="2304000"/>
            <a:ext cx="7688520" cy="53496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Почему Python стоит изучать?</a:t>
            </a:r>
            <a:endParaRPr sz="2600" b="0" i="0" u="none" strike="noStrike" cap="non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A56F1B5-724C-49A8-B221-29E36690DDB6}"/>
              </a:ext>
            </a:extLst>
          </p:cNvPr>
          <p:cNvSpPr>
            <a:spLocks noGrp="1"/>
          </p:cNvSpPr>
          <p:nvPr>
            <p:ph type="title"/>
          </p:nvPr>
        </p:nvSpPr>
        <p:spPr/>
        <p:txBody>
          <a:bodyPr/>
          <a:lstStyle/>
          <a:p>
            <a:r>
              <a:rPr lang="ru-RU" dirty="0"/>
              <a:t>Плюсы </a:t>
            </a:r>
            <a:r>
              <a:rPr lang="en-US" dirty="0"/>
              <a:t>python</a:t>
            </a:r>
            <a:endParaRPr lang="ru-RU" dirty="0"/>
          </a:p>
        </p:txBody>
      </p:sp>
      <p:sp>
        <p:nvSpPr>
          <p:cNvPr id="3" name="Текст 2">
            <a:extLst>
              <a:ext uri="{FF2B5EF4-FFF2-40B4-BE49-F238E27FC236}">
                <a16:creationId xmlns:a16="http://schemas.microsoft.com/office/drawing/2014/main" id="{EF96F8A7-AC5E-4D01-B718-7F2F61B8A937}"/>
              </a:ext>
            </a:extLst>
          </p:cNvPr>
          <p:cNvSpPr>
            <a:spLocks noGrp="1"/>
          </p:cNvSpPr>
          <p:nvPr>
            <p:ph type="body" idx="1"/>
          </p:nvPr>
        </p:nvSpPr>
        <p:spPr/>
        <p:txBody>
          <a:bodyPr/>
          <a:lstStyle/>
          <a:p>
            <a:r>
              <a:rPr lang="be-BY" dirty="0"/>
              <a:t>Сравн</a:t>
            </a:r>
            <a:r>
              <a:rPr lang="ru-RU" dirty="0" err="1"/>
              <a:t>ительно</a:t>
            </a:r>
            <a:r>
              <a:rPr lang="ru-RU" dirty="0"/>
              <a:t> простой и понятный синтаксис.</a:t>
            </a:r>
          </a:p>
          <a:p>
            <a:r>
              <a:rPr lang="ru-RU" dirty="0"/>
              <a:t>Огромное комьюнити и соответственно поддержка языка.</a:t>
            </a:r>
          </a:p>
          <a:p>
            <a:r>
              <a:rPr lang="ru-RU" dirty="0"/>
              <a:t>Множество сторонних библиотек и фреймворков, что в разы ускоряет разработку и снижает её стоимость.</a:t>
            </a:r>
          </a:p>
          <a:p>
            <a:r>
              <a:rPr lang="ru-RU" dirty="0"/>
              <a:t>Язык </a:t>
            </a:r>
            <a:r>
              <a:rPr lang="en-US" dirty="0"/>
              <a:t>python </a:t>
            </a:r>
            <a:r>
              <a:rPr lang="be-BY" dirty="0"/>
              <a:t>вход</a:t>
            </a:r>
            <a:r>
              <a:rPr lang="ru-RU" dirty="0" err="1"/>
              <a:t>ит</a:t>
            </a:r>
            <a:r>
              <a:rPr lang="ru-RU" dirty="0"/>
              <a:t> в ТОП-3 </a:t>
            </a:r>
            <a:r>
              <a:rPr lang="be-BY" dirty="0"/>
              <a:t>самых популярных языков программ</a:t>
            </a:r>
            <a:r>
              <a:rPr lang="ru-RU" dirty="0" err="1"/>
              <a:t>ирования</a:t>
            </a:r>
            <a:r>
              <a:rPr lang="ru-RU" dirty="0"/>
              <a:t>.</a:t>
            </a:r>
          </a:p>
          <a:p>
            <a:endParaRPr lang="ru-RU" dirty="0"/>
          </a:p>
          <a:p>
            <a:endParaRPr lang="ru-RU" dirty="0"/>
          </a:p>
        </p:txBody>
      </p:sp>
    </p:spTree>
    <p:extLst>
      <p:ext uri="{BB962C8B-B14F-4D97-AF65-F5344CB8AC3E}">
        <p14:creationId xmlns:p14="http://schemas.microsoft.com/office/powerpoint/2010/main" val="25152629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8"/>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Сферы применения Python</a:t>
            </a:r>
            <a:endParaRPr sz="2600" b="0" i="0" u="none" strike="noStrike" cap="none">
              <a:solidFill>
                <a:srgbClr val="000000"/>
              </a:solidFill>
              <a:latin typeface="Arial"/>
              <a:ea typeface="Arial"/>
              <a:cs typeface="Arial"/>
              <a:sym typeface="Arial"/>
            </a:endParaRPr>
          </a:p>
        </p:txBody>
      </p:sp>
      <p:sp>
        <p:nvSpPr>
          <p:cNvPr id="136" name="Google Shape;136;p28"/>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3000"/>
              </a:lnSpc>
              <a:spcBef>
                <a:spcPts val="0"/>
              </a:spcBef>
              <a:spcAft>
                <a:spcPts val="0"/>
              </a:spcAft>
              <a:buNone/>
            </a:pPr>
            <a:r>
              <a:rPr lang="en-US" sz="1400" b="0" i="0" u="none" strike="noStrike" cap="none" dirty="0">
                <a:solidFill>
                  <a:srgbClr val="222222"/>
                </a:solidFill>
                <a:latin typeface="Raleway"/>
                <a:ea typeface="Raleway"/>
                <a:cs typeface="Raleway"/>
                <a:sym typeface="Raleway"/>
              </a:rPr>
              <a:t>1. </a:t>
            </a:r>
            <a:r>
              <a:rPr lang="en-US" sz="1400" b="0" i="0" u="none" strike="noStrike" cap="none" dirty="0" err="1">
                <a:solidFill>
                  <a:srgbClr val="222222"/>
                </a:solidFill>
                <a:latin typeface="Raleway"/>
                <a:ea typeface="Raleway"/>
                <a:cs typeface="Raleway"/>
                <a:sym typeface="Raleway"/>
              </a:rPr>
              <a:t>Веб-разработка</a:t>
            </a:r>
            <a:endParaRPr sz="1400" b="0" i="0" u="none" strike="noStrike" cap="none" dirty="0">
              <a:solidFill>
                <a:srgbClr val="000000"/>
              </a:solidFill>
              <a:latin typeface="Arial"/>
              <a:ea typeface="Arial"/>
              <a:cs typeface="Arial"/>
              <a:sym typeface="Arial"/>
            </a:endParaRPr>
          </a:p>
          <a:p>
            <a:pPr marL="0" marR="0" lvl="0" indent="0" algn="l" rtl="0">
              <a:lnSpc>
                <a:spcPct val="113000"/>
              </a:lnSpc>
              <a:spcBef>
                <a:spcPts val="0"/>
              </a:spcBef>
              <a:spcAft>
                <a:spcPts val="0"/>
              </a:spcAft>
              <a:buNone/>
            </a:pPr>
            <a:r>
              <a:rPr lang="en-US" sz="1400" b="0" i="0" u="none" strike="noStrike" cap="none" dirty="0">
                <a:solidFill>
                  <a:srgbClr val="222222"/>
                </a:solidFill>
                <a:latin typeface="Raleway"/>
                <a:ea typeface="Raleway"/>
                <a:cs typeface="Raleway"/>
                <a:sym typeface="Raleway"/>
              </a:rPr>
              <a:t>2. </a:t>
            </a:r>
            <a:r>
              <a:rPr lang="en-US" sz="1400" b="0" i="0" u="none" strike="noStrike" cap="none" dirty="0" err="1">
                <a:solidFill>
                  <a:srgbClr val="222222"/>
                </a:solidFill>
                <a:latin typeface="Raleway"/>
                <a:ea typeface="Raleway"/>
                <a:cs typeface="Raleway"/>
                <a:sym typeface="Raleway"/>
              </a:rPr>
              <a:t>Машинное</a:t>
            </a:r>
            <a:r>
              <a:rPr lang="en-US" sz="1400" b="0" i="0" u="none" strike="noStrike" cap="none" dirty="0">
                <a:solidFill>
                  <a:srgbClr val="222222"/>
                </a:solidFill>
                <a:latin typeface="Raleway"/>
                <a:ea typeface="Raleway"/>
                <a:cs typeface="Raleway"/>
                <a:sym typeface="Raleway"/>
              </a:rPr>
              <a:t> </a:t>
            </a:r>
            <a:r>
              <a:rPr lang="en-US" sz="1400" b="0" i="0" u="none" strike="noStrike" cap="none" dirty="0" err="1">
                <a:solidFill>
                  <a:srgbClr val="222222"/>
                </a:solidFill>
                <a:latin typeface="Raleway"/>
                <a:ea typeface="Raleway"/>
                <a:cs typeface="Raleway"/>
                <a:sym typeface="Raleway"/>
              </a:rPr>
              <a:t>обучение</a:t>
            </a:r>
            <a:endParaRPr sz="1400" b="0" i="0" u="none" strike="noStrike" cap="none" dirty="0">
              <a:solidFill>
                <a:srgbClr val="000000"/>
              </a:solidFill>
              <a:latin typeface="Arial"/>
              <a:ea typeface="Arial"/>
              <a:cs typeface="Arial"/>
              <a:sym typeface="Arial"/>
            </a:endParaRPr>
          </a:p>
          <a:p>
            <a:pPr marL="0" marR="0" lvl="0" indent="0" algn="l" rtl="0">
              <a:lnSpc>
                <a:spcPct val="113000"/>
              </a:lnSpc>
              <a:spcBef>
                <a:spcPts val="0"/>
              </a:spcBef>
              <a:spcAft>
                <a:spcPts val="0"/>
              </a:spcAft>
              <a:buNone/>
            </a:pPr>
            <a:r>
              <a:rPr lang="en-US" sz="1400" b="0" i="0" u="none" strike="noStrike" cap="none" dirty="0">
                <a:solidFill>
                  <a:srgbClr val="222222"/>
                </a:solidFill>
                <a:latin typeface="Raleway"/>
                <a:ea typeface="Raleway"/>
                <a:cs typeface="Raleway"/>
                <a:sym typeface="Raleway"/>
              </a:rPr>
              <a:t>3. </a:t>
            </a:r>
            <a:r>
              <a:rPr lang="en-US" sz="1400" b="0" i="0" u="none" strike="noStrike" cap="none" dirty="0" err="1">
                <a:solidFill>
                  <a:srgbClr val="222222"/>
                </a:solidFill>
                <a:latin typeface="Raleway"/>
                <a:ea typeface="Raleway"/>
                <a:cs typeface="Raleway"/>
                <a:sym typeface="Raleway"/>
              </a:rPr>
              <a:t>Анализ</a:t>
            </a:r>
            <a:r>
              <a:rPr lang="en-US" sz="1400" b="0" i="0" u="none" strike="noStrike" cap="none" dirty="0">
                <a:solidFill>
                  <a:srgbClr val="222222"/>
                </a:solidFill>
                <a:latin typeface="Raleway"/>
                <a:ea typeface="Raleway"/>
                <a:cs typeface="Raleway"/>
                <a:sym typeface="Raleway"/>
              </a:rPr>
              <a:t> и </a:t>
            </a:r>
            <a:r>
              <a:rPr lang="en-US" sz="1400" b="0" i="0" u="none" strike="noStrike" cap="none" dirty="0" err="1">
                <a:solidFill>
                  <a:srgbClr val="222222"/>
                </a:solidFill>
                <a:latin typeface="Raleway"/>
                <a:ea typeface="Raleway"/>
                <a:cs typeface="Raleway"/>
                <a:sym typeface="Raleway"/>
              </a:rPr>
              <a:t>визуализация</a:t>
            </a:r>
            <a:r>
              <a:rPr lang="en-US" sz="1400" b="0" i="0" u="none" strike="noStrike" cap="none" dirty="0">
                <a:solidFill>
                  <a:srgbClr val="222222"/>
                </a:solidFill>
                <a:latin typeface="Raleway"/>
                <a:ea typeface="Raleway"/>
                <a:cs typeface="Raleway"/>
                <a:sym typeface="Raleway"/>
              </a:rPr>
              <a:t> </a:t>
            </a:r>
            <a:r>
              <a:rPr lang="en-US" sz="1400" b="0" i="0" u="none" strike="noStrike" cap="none" dirty="0" err="1">
                <a:solidFill>
                  <a:srgbClr val="222222"/>
                </a:solidFill>
                <a:latin typeface="Raleway"/>
                <a:ea typeface="Raleway"/>
                <a:cs typeface="Raleway"/>
                <a:sym typeface="Raleway"/>
              </a:rPr>
              <a:t>данных</a:t>
            </a:r>
            <a:endParaRPr sz="1400" b="0" i="0" u="none" strike="noStrike" cap="none" dirty="0">
              <a:solidFill>
                <a:srgbClr val="000000"/>
              </a:solidFill>
              <a:latin typeface="Arial"/>
              <a:ea typeface="Arial"/>
              <a:cs typeface="Arial"/>
              <a:sym typeface="Arial"/>
            </a:endParaRPr>
          </a:p>
          <a:p>
            <a:pPr marL="0" marR="0" lvl="0" indent="0" algn="l" rtl="0">
              <a:lnSpc>
                <a:spcPct val="113000"/>
              </a:lnSpc>
              <a:spcBef>
                <a:spcPts val="0"/>
              </a:spcBef>
              <a:spcAft>
                <a:spcPts val="0"/>
              </a:spcAft>
              <a:buNone/>
            </a:pPr>
            <a:r>
              <a:rPr lang="en-US" sz="1400" b="0" i="0" u="none" strike="noStrike" cap="none" dirty="0">
                <a:solidFill>
                  <a:srgbClr val="222222"/>
                </a:solidFill>
                <a:latin typeface="Raleway"/>
                <a:ea typeface="Raleway"/>
                <a:cs typeface="Raleway"/>
                <a:sym typeface="Raleway"/>
              </a:rPr>
              <a:t>4. </a:t>
            </a:r>
            <a:r>
              <a:rPr lang="en-US" sz="1400" b="0" i="0" u="none" strike="noStrike" cap="none" dirty="0" err="1">
                <a:solidFill>
                  <a:srgbClr val="222222"/>
                </a:solidFill>
                <a:latin typeface="Raleway"/>
                <a:ea typeface="Raleway"/>
                <a:cs typeface="Raleway"/>
                <a:sym typeface="Raleway"/>
              </a:rPr>
              <a:t>Автоматизация</a:t>
            </a:r>
            <a:r>
              <a:rPr lang="en-US" sz="1400" b="0" i="0" u="none" strike="noStrike" cap="none" dirty="0">
                <a:solidFill>
                  <a:srgbClr val="222222"/>
                </a:solidFill>
                <a:latin typeface="Raleway"/>
                <a:ea typeface="Raleway"/>
                <a:cs typeface="Raleway"/>
                <a:sym typeface="Raleway"/>
              </a:rPr>
              <a:t> </a:t>
            </a:r>
            <a:r>
              <a:rPr lang="en-US" sz="1400" b="0" i="0" u="none" strike="noStrike" cap="none" dirty="0" err="1">
                <a:solidFill>
                  <a:srgbClr val="222222"/>
                </a:solidFill>
                <a:latin typeface="Raleway"/>
                <a:ea typeface="Raleway"/>
                <a:cs typeface="Raleway"/>
                <a:sym typeface="Raleway"/>
              </a:rPr>
              <a:t>рутинных</a:t>
            </a:r>
            <a:r>
              <a:rPr lang="en-US" sz="1400" b="0" i="0" u="none" strike="noStrike" cap="none" dirty="0">
                <a:solidFill>
                  <a:srgbClr val="222222"/>
                </a:solidFill>
                <a:latin typeface="Raleway"/>
                <a:ea typeface="Raleway"/>
                <a:cs typeface="Raleway"/>
                <a:sym typeface="Raleway"/>
              </a:rPr>
              <a:t> </a:t>
            </a:r>
            <a:r>
              <a:rPr lang="en-US" sz="1400" b="0" i="0" u="none" strike="noStrike" cap="none" dirty="0" err="1">
                <a:solidFill>
                  <a:srgbClr val="222222"/>
                </a:solidFill>
                <a:latin typeface="Raleway"/>
                <a:ea typeface="Raleway"/>
                <a:cs typeface="Raleway"/>
                <a:sym typeface="Raleway"/>
              </a:rPr>
              <a:t>задач</a:t>
            </a:r>
            <a:endParaRPr lang="ru-RU" sz="1400" b="0" i="0" u="none" strike="noStrike" cap="none" dirty="0">
              <a:solidFill>
                <a:srgbClr val="222222"/>
              </a:solidFill>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2C6138-9A42-4E91-8132-B6545A5B8D1A}"/>
              </a:ext>
            </a:extLst>
          </p:cNvPr>
          <p:cNvSpPr>
            <a:spLocks noGrp="1"/>
          </p:cNvSpPr>
          <p:nvPr>
            <p:ph type="title"/>
          </p:nvPr>
        </p:nvSpPr>
        <p:spPr/>
        <p:txBody>
          <a:bodyPr/>
          <a:lstStyle/>
          <a:p>
            <a:r>
              <a:rPr lang="ru-RU" dirty="0"/>
              <a:t>Начало работы</a:t>
            </a:r>
          </a:p>
        </p:txBody>
      </p:sp>
      <p:sp>
        <p:nvSpPr>
          <p:cNvPr id="3" name="Объект 2">
            <a:extLst>
              <a:ext uri="{FF2B5EF4-FFF2-40B4-BE49-F238E27FC236}">
                <a16:creationId xmlns:a16="http://schemas.microsoft.com/office/drawing/2014/main" id="{E723B445-281C-47E3-AE6A-1BC4C14159D7}"/>
              </a:ext>
            </a:extLst>
          </p:cNvPr>
          <p:cNvSpPr>
            <a:spLocks noGrp="1"/>
          </p:cNvSpPr>
          <p:nvPr>
            <p:ph idx="1"/>
          </p:nvPr>
        </p:nvSpPr>
        <p:spPr/>
        <p:txBody>
          <a:bodyPr/>
          <a:lstStyle/>
          <a:p>
            <a:r>
              <a:rPr lang="ru-RU" dirty="0"/>
              <a:t>Для начала работы с </a:t>
            </a:r>
            <a:r>
              <a:rPr lang="en-US" dirty="0"/>
              <a:t>python </a:t>
            </a:r>
            <a:r>
              <a:rPr lang="ru-RU" dirty="0"/>
              <a:t>нужно установить интерпретатор </a:t>
            </a:r>
            <a:r>
              <a:rPr lang="en-US" dirty="0"/>
              <a:t>python. </a:t>
            </a:r>
            <a:r>
              <a:rPr lang="ru-RU" dirty="0"/>
              <a:t>Существует несколько версий интерпретатора, но основной (который мы будем использовать) это </a:t>
            </a:r>
            <a:r>
              <a:rPr lang="en-US" dirty="0" err="1"/>
              <a:t>Cpython</a:t>
            </a:r>
            <a:r>
              <a:rPr lang="en-US" dirty="0"/>
              <a:t> (</a:t>
            </a:r>
            <a:r>
              <a:rPr lang="ru-RU" dirty="0"/>
              <a:t>версия интерпретатора, написанная на языке программирования </a:t>
            </a:r>
            <a:r>
              <a:rPr lang="en-US" dirty="0"/>
              <a:t>C).</a:t>
            </a:r>
          </a:p>
          <a:p>
            <a:r>
              <a:rPr lang="ru-RU" dirty="0"/>
              <a:t>Для этого нужно перейти на сайт </a:t>
            </a:r>
            <a:r>
              <a:rPr lang="en-US" dirty="0">
                <a:hlinkClick r:id="rId2"/>
              </a:rPr>
              <a:t>https://www.python.org/downloads/</a:t>
            </a:r>
            <a:endParaRPr lang="en-US" dirty="0"/>
          </a:p>
          <a:p>
            <a:r>
              <a:rPr lang="ru-RU" dirty="0"/>
              <a:t>  и скачать последнюю стабильную версию интерпретатора (на данный момент 3.1</a:t>
            </a:r>
            <a:r>
              <a:rPr lang="en-US" dirty="0"/>
              <a:t>1.0</a:t>
            </a:r>
            <a:r>
              <a:rPr lang="ru-RU" dirty="0"/>
              <a:t>).</a:t>
            </a:r>
          </a:p>
          <a:p>
            <a:pPr marL="0" indent="0"/>
            <a:r>
              <a:rPr lang="ru-RU" dirty="0"/>
              <a:t> </a:t>
            </a:r>
          </a:p>
        </p:txBody>
      </p:sp>
    </p:spTree>
    <p:extLst>
      <p:ext uri="{BB962C8B-B14F-4D97-AF65-F5344CB8AC3E}">
        <p14:creationId xmlns:p14="http://schemas.microsoft.com/office/powerpoint/2010/main" val="32645230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9"/>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Python 2 или 3?</a:t>
            </a:r>
            <a:endParaRPr sz="2600" b="0" i="0" u="none" strike="noStrike" cap="none">
              <a:solidFill>
                <a:srgbClr val="000000"/>
              </a:solidFill>
              <a:latin typeface="Arial"/>
              <a:ea typeface="Arial"/>
              <a:cs typeface="Arial"/>
              <a:sym typeface="Arial"/>
            </a:endParaRPr>
          </a:p>
        </p:txBody>
      </p:sp>
      <p:sp>
        <p:nvSpPr>
          <p:cNvPr id="142" name="Google Shape;142;p29"/>
          <p:cNvSpPr txBox="1"/>
          <p:nvPr/>
        </p:nvSpPr>
        <p:spPr>
          <a:xfrm>
            <a:off x="729360" y="2079000"/>
            <a:ext cx="338940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800" b="0" i="0" u="none" strike="noStrike" cap="none" dirty="0">
                <a:solidFill>
                  <a:srgbClr val="595959"/>
                </a:solidFill>
                <a:latin typeface="Lato"/>
                <a:ea typeface="Lato"/>
                <a:cs typeface="Lato"/>
                <a:sym typeface="Lato"/>
              </a:rPr>
              <a:t>Python 2.*</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300" b="0" i="0" u="none" strike="noStrike" cap="none" dirty="0" err="1">
                <a:solidFill>
                  <a:srgbClr val="595959"/>
                </a:solidFill>
                <a:latin typeface="Lato"/>
                <a:ea typeface="Lato"/>
                <a:cs typeface="Lato"/>
                <a:sym typeface="Lato"/>
              </a:rPr>
              <a:t>Преимущество</a:t>
            </a:r>
            <a:r>
              <a:rPr lang="en-US" sz="1300" b="0" i="0" u="none" strike="noStrike" cap="none" dirty="0">
                <a:solidFill>
                  <a:srgbClr val="595959"/>
                </a:solidFill>
                <a:latin typeface="Lato"/>
                <a:ea typeface="Lato"/>
                <a:cs typeface="Lato"/>
                <a:sym typeface="Lato"/>
              </a:rPr>
              <a:t> </a:t>
            </a:r>
            <a:r>
              <a:rPr lang="en-US" sz="1300" b="0" i="0" u="none" strike="noStrike" cap="none" dirty="0" err="1">
                <a:solidFill>
                  <a:srgbClr val="595959"/>
                </a:solidFill>
                <a:latin typeface="Lato"/>
                <a:ea typeface="Lato"/>
                <a:cs typeface="Lato"/>
                <a:sym typeface="Lato"/>
              </a:rPr>
              <a:t>списков</a:t>
            </a:r>
            <a:endParaRPr sz="13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300" b="0" i="0" u="none" strike="noStrike" cap="none" dirty="0" err="1">
                <a:solidFill>
                  <a:srgbClr val="595959"/>
                </a:solidFill>
                <a:latin typeface="Lato"/>
                <a:ea typeface="Lato"/>
                <a:cs typeface="Lato"/>
                <a:sym typeface="Lato"/>
              </a:rPr>
              <a:t>Многие</a:t>
            </a:r>
            <a:r>
              <a:rPr lang="en-US" sz="1300" b="0" i="0" u="none" strike="noStrike" cap="none" dirty="0">
                <a:solidFill>
                  <a:srgbClr val="595959"/>
                </a:solidFill>
                <a:latin typeface="Lato"/>
                <a:ea typeface="Lato"/>
                <a:cs typeface="Lato"/>
                <a:sym typeface="Lato"/>
              </a:rPr>
              <a:t> </a:t>
            </a:r>
            <a:r>
              <a:rPr lang="en-US" sz="1300" b="0" i="0" u="none" strike="noStrike" cap="none" dirty="0" err="1">
                <a:solidFill>
                  <a:srgbClr val="595959"/>
                </a:solidFill>
                <a:latin typeface="Lato"/>
                <a:ea typeface="Lato"/>
                <a:cs typeface="Lato"/>
                <a:sym typeface="Lato"/>
              </a:rPr>
              <a:t>методы</a:t>
            </a:r>
            <a:r>
              <a:rPr lang="en-US" sz="1300" b="0" i="0" u="none" strike="noStrike" cap="none" dirty="0">
                <a:solidFill>
                  <a:srgbClr val="595959"/>
                </a:solidFill>
                <a:latin typeface="Lato"/>
                <a:ea typeface="Lato"/>
                <a:cs typeface="Lato"/>
                <a:sym typeface="Lato"/>
              </a:rPr>
              <a:t> </a:t>
            </a:r>
            <a:r>
              <a:rPr lang="en-US" sz="1300" b="0" i="0" u="none" strike="noStrike" cap="none" dirty="0" err="1">
                <a:solidFill>
                  <a:srgbClr val="595959"/>
                </a:solidFill>
                <a:latin typeface="Lato"/>
                <a:ea typeface="Lato"/>
                <a:cs typeface="Lato"/>
                <a:sym typeface="Lato"/>
              </a:rPr>
              <a:t>создают</a:t>
            </a:r>
            <a:r>
              <a:rPr lang="en-US" sz="1300" b="0" i="0" u="none" strike="noStrike" cap="none" dirty="0">
                <a:solidFill>
                  <a:srgbClr val="595959"/>
                </a:solidFill>
                <a:latin typeface="Lato"/>
                <a:ea typeface="Lato"/>
                <a:cs typeface="Lato"/>
                <a:sym typeface="Lato"/>
              </a:rPr>
              <a:t> </a:t>
            </a:r>
            <a:r>
              <a:rPr lang="en-US" sz="1300" b="0" i="0" u="none" strike="noStrike" cap="none" dirty="0" err="1">
                <a:solidFill>
                  <a:srgbClr val="595959"/>
                </a:solidFill>
                <a:latin typeface="Lato"/>
                <a:ea typeface="Lato"/>
                <a:cs typeface="Lato"/>
                <a:sym typeface="Lato"/>
              </a:rPr>
              <a:t>копии</a:t>
            </a:r>
            <a:r>
              <a:rPr lang="en-US" sz="1300" b="0" i="0" u="none" strike="noStrike" cap="none" dirty="0">
                <a:solidFill>
                  <a:srgbClr val="595959"/>
                </a:solidFill>
                <a:latin typeface="Lato"/>
                <a:ea typeface="Lato"/>
                <a:cs typeface="Lato"/>
                <a:sym typeface="Lato"/>
              </a:rPr>
              <a:t> </a:t>
            </a:r>
            <a:r>
              <a:rPr lang="en-US" sz="1300" b="0" i="0" u="none" strike="noStrike" cap="none" dirty="0" err="1">
                <a:solidFill>
                  <a:srgbClr val="595959"/>
                </a:solidFill>
                <a:latin typeface="Lato"/>
                <a:ea typeface="Lato"/>
                <a:cs typeface="Lato"/>
                <a:sym typeface="Lato"/>
              </a:rPr>
              <a:t>объектов</a:t>
            </a:r>
            <a:endParaRPr sz="13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300" b="0" i="0" u="none" strike="noStrike" cap="none" dirty="0" err="1">
                <a:solidFill>
                  <a:srgbClr val="595959"/>
                </a:solidFill>
                <a:latin typeface="Lato"/>
                <a:ea typeface="Lato"/>
                <a:cs typeface="Lato"/>
                <a:sym typeface="Lato"/>
              </a:rPr>
              <a:t>По</a:t>
            </a:r>
            <a:r>
              <a:rPr lang="en-US" sz="1300" b="0" i="0" u="none" strike="noStrike" cap="none" dirty="0">
                <a:solidFill>
                  <a:srgbClr val="595959"/>
                </a:solidFill>
                <a:latin typeface="Lato"/>
                <a:ea typeface="Lato"/>
                <a:cs typeface="Lato"/>
                <a:sym typeface="Lato"/>
              </a:rPr>
              <a:t> </a:t>
            </a:r>
            <a:r>
              <a:rPr lang="en-US" sz="1300" b="0" i="0" u="none" strike="noStrike" cap="none" dirty="0" err="1">
                <a:solidFill>
                  <a:srgbClr val="595959"/>
                </a:solidFill>
                <a:latin typeface="Lato"/>
                <a:ea typeface="Lato"/>
                <a:cs typeface="Lato"/>
                <a:sym typeface="Lato"/>
              </a:rPr>
              <a:t>умолчанию</a:t>
            </a:r>
            <a:r>
              <a:rPr lang="en-US" sz="1300" b="0" i="0" u="none" strike="noStrike" cap="none" dirty="0">
                <a:solidFill>
                  <a:srgbClr val="595959"/>
                </a:solidFill>
                <a:latin typeface="Lato"/>
                <a:ea typeface="Lato"/>
                <a:cs typeface="Lato"/>
                <a:sym typeface="Lato"/>
              </a:rPr>
              <a:t> </a:t>
            </a:r>
            <a:r>
              <a:rPr lang="en-US" sz="1300" b="0" i="0" u="none" strike="noStrike" cap="none" dirty="0" err="1">
                <a:solidFill>
                  <a:srgbClr val="595959"/>
                </a:solidFill>
                <a:latin typeface="Lato"/>
                <a:ea typeface="Lato"/>
                <a:cs typeface="Lato"/>
                <a:sym typeface="Lato"/>
              </a:rPr>
              <a:t>кодировка</a:t>
            </a:r>
            <a:r>
              <a:rPr lang="en-US" sz="1300" b="0" i="0" u="none" strike="noStrike" cap="none" dirty="0">
                <a:solidFill>
                  <a:srgbClr val="595959"/>
                </a:solidFill>
                <a:latin typeface="Lato"/>
                <a:ea typeface="Lato"/>
                <a:cs typeface="Lato"/>
                <a:sym typeface="Lato"/>
              </a:rPr>
              <a:t> ascii</a:t>
            </a:r>
            <a:endParaRPr sz="13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300" b="0" i="0" u="none" strike="noStrike" cap="none" dirty="0" err="1">
                <a:solidFill>
                  <a:srgbClr val="595959"/>
                </a:solidFill>
                <a:latin typeface="Lato"/>
                <a:ea typeface="Lato"/>
                <a:cs typeface="Lato"/>
                <a:sym typeface="Lato"/>
              </a:rPr>
              <a:t>Поддержка</a:t>
            </a:r>
            <a:r>
              <a:rPr lang="en-US" sz="1300" b="0" i="0" u="none" strike="noStrike" cap="none" dirty="0">
                <a:solidFill>
                  <a:srgbClr val="595959"/>
                </a:solidFill>
                <a:latin typeface="Lato"/>
                <a:ea typeface="Lato"/>
                <a:cs typeface="Lato"/>
                <a:sym typeface="Lato"/>
              </a:rPr>
              <a:t> </a:t>
            </a:r>
            <a:r>
              <a:rPr lang="en-US" sz="1300" b="0" i="0" u="none" strike="noStrike" cap="none" dirty="0" err="1">
                <a:solidFill>
                  <a:srgbClr val="595959"/>
                </a:solidFill>
                <a:latin typeface="Lato"/>
                <a:ea typeface="Lato"/>
                <a:cs typeface="Lato"/>
                <a:sym typeface="Lato"/>
              </a:rPr>
              <a:t>до</a:t>
            </a:r>
            <a:r>
              <a:rPr lang="en-US" sz="1300" b="0" i="0" u="none" strike="noStrike" cap="none" dirty="0">
                <a:solidFill>
                  <a:srgbClr val="595959"/>
                </a:solidFill>
                <a:latin typeface="Lato"/>
                <a:ea typeface="Lato"/>
                <a:cs typeface="Lato"/>
                <a:sym typeface="Lato"/>
              </a:rPr>
              <a:t> 2020</a:t>
            </a:r>
            <a:endParaRPr sz="1300" b="0" i="0" u="none" strike="noStrike" cap="none" dirty="0">
              <a:solidFill>
                <a:srgbClr val="000000"/>
              </a:solidFill>
              <a:latin typeface="Arial"/>
              <a:ea typeface="Arial"/>
              <a:cs typeface="Arial"/>
              <a:sym typeface="Arial"/>
            </a:endParaRPr>
          </a:p>
        </p:txBody>
      </p:sp>
      <p:sp>
        <p:nvSpPr>
          <p:cNvPr id="143" name="Google Shape;143;p29"/>
          <p:cNvSpPr txBox="1"/>
          <p:nvPr/>
        </p:nvSpPr>
        <p:spPr>
          <a:xfrm>
            <a:off x="4572000" y="2079000"/>
            <a:ext cx="338940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800" b="0" i="0" u="none" strike="noStrike" cap="none">
                <a:solidFill>
                  <a:srgbClr val="595959"/>
                </a:solidFill>
                <a:latin typeface="Lato"/>
                <a:ea typeface="Lato"/>
                <a:cs typeface="Lato"/>
                <a:sym typeface="Lato"/>
              </a:rPr>
              <a:t>Python 3.*</a:t>
            </a:r>
            <a:endParaRPr sz="18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8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none" strike="noStrike" cap="none">
                <a:solidFill>
                  <a:srgbClr val="595959"/>
                </a:solidFill>
                <a:latin typeface="Lato"/>
                <a:ea typeface="Lato"/>
                <a:cs typeface="Lato"/>
                <a:sym typeface="Lato"/>
              </a:rPr>
              <a:t>Преимущество итераторов</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none" strike="noStrike" cap="none">
                <a:solidFill>
                  <a:srgbClr val="595959"/>
                </a:solidFill>
                <a:latin typeface="Lato"/>
                <a:ea typeface="Lato"/>
                <a:cs typeface="Lato"/>
                <a:sym typeface="Lato"/>
              </a:rPr>
              <a:t>Значительно чище</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none" strike="noStrike" cap="none">
                <a:solidFill>
                  <a:srgbClr val="595959"/>
                </a:solidFill>
                <a:latin typeface="Lato"/>
                <a:ea typeface="Lato"/>
                <a:cs typeface="Lato"/>
                <a:sym typeface="Lato"/>
              </a:rPr>
              <a:t>Более строгие области видимости</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none" strike="noStrike" cap="none">
                <a:solidFill>
                  <a:srgbClr val="595959"/>
                </a:solidFill>
                <a:latin typeface="Lato"/>
                <a:ea typeface="Lato"/>
                <a:cs typeface="Lato"/>
                <a:sym typeface="Lato"/>
              </a:rPr>
              <a:t>Весь текст - юникод</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none" strike="noStrike" cap="none">
                <a:solidFill>
                  <a:srgbClr val="595959"/>
                </a:solidFill>
                <a:latin typeface="Lato"/>
                <a:ea typeface="Lato"/>
                <a:cs typeface="Lato"/>
                <a:sym typeface="Lato"/>
              </a:rPr>
              <a:t>Убраны лишние функции</a:t>
            </a:r>
            <a:endParaRPr sz="13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6"/>
          <p:cNvSpPr txBox="1"/>
          <p:nvPr/>
        </p:nvSpPr>
        <p:spPr>
          <a:xfrm>
            <a:off x="729360" y="1322280"/>
            <a:ext cx="4708800" cy="61452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be-BY" sz="3000" b="0" i="0" u="none" strike="noStrike" cap="none" dirty="0">
                <a:solidFill>
                  <a:srgbClr val="000000"/>
                </a:solidFill>
                <a:latin typeface="Arial"/>
                <a:ea typeface="Arial"/>
                <a:cs typeface="Arial"/>
                <a:sym typeface="Arial"/>
              </a:rPr>
              <a:t>Обо мне</a:t>
            </a:r>
            <a:endParaRPr sz="3000" b="0" i="0" u="none" strike="noStrike" cap="none" dirty="0">
              <a:solidFill>
                <a:srgbClr val="000000"/>
              </a:solidFill>
              <a:latin typeface="Arial"/>
              <a:ea typeface="Arial"/>
              <a:cs typeface="Arial"/>
              <a:sym typeface="Arial"/>
            </a:endParaRPr>
          </a:p>
        </p:txBody>
      </p:sp>
      <p:sp>
        <p:nvSpPr>
          <p:cNvPr id="66" name="Google Shape;66;p16"/>
          <p:cNvSpPr txBox="1"/>
          <p:nvPr/>
        </p:nvSpPr>
        <p:spPr>
          <a:xfrm>
            <a:off x="727920" y="1937520"/>
            <a:ext cx="7687800" cy="26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4200"/>
              <a:buFont typeface="Arial"/>
              <a:buNone/>
            </a:pPr>
            <a:r>
              <a:rPr lang="be-BY" sz="2400" dirty="0">
                <a:solidFill>
                  <a:srgbClr val="1A1A1A"/>
                </a:solidFill>
                <a:latin typeface="Roboto"/>
                <a:ea typeface="Roboto"/>
                <a:cs typeface="Roboto"/>
                <a:sym typeface="Roboto"/>
              </a:rPr>
              <a:t>Макс</a:t>
            </a:r>
            <a:r>
              <a:rPr lang="ru-RU" sz="2400" dirty="0">
                <a:solidFill>
                  <a:srgbClr val="1A1A1A"/>
                </a:solidFill>
                <a:latin typeface="Roboto"/>
                <a:ea typeface="Roboto"/>
                <a:cs typeface="Roboto"/>
                <a:sym typeface="Roboto"/>
              </a:rPr>
              <a:t>им </a:t>
            </a:r>
            <a:r>
              <a:rPr lang="ru-RU" sz="2400" dirty="0" err="1">
                <a:solidFill>
                  <a:srgbClr val="1A1A1A"/>
                </a:solidFill>
                <a:latin typeface="Roboto"/>
                <a:ea typeface="Roboto"/>
                <a:cs typeface="Roboto"/>
                <a:sym typeface="Roboto"/>
              </a:rPr>
              <a:t>Перковский</a:t>
            </a:r>
            <a:endParaRPr sz="2400" dirty="0">
              <a:solidFill>
                <a:srgbClr val="1A1A1A"/>
              </a:solidFill>
              <a:latin typeface="Roboto"/>
              <a:ea typeface="Roboto"/>
              <a:cs typeface="Roboto"/>
              <a:sym typeface="Roboto"/>
            </a:endParaRPr>
          </a:p>
          <a:p>
            <a:pPr marL="0" lvl="0" indent="0" algn="l" rtl="0">
              <a:spcBef>
                <a:spcPts val="0"/>
              </a:spcBef>
              <a:spcAft>
                <a:spcPts val="0"/>
              </a:spcAft>
              <a:buClr>
                <a:schemeClr val="dk1"/>
              </a:buClr>
              <a:buSzPts val="4200"/>
              <a:buFont typeface="Arial"/>
              <a:buNone/>
            </a:pPr>
            <a:endParaRPr sz="2400" dirty="0">
              <a:solidFill>
                <a:srgbClr val="1A1A1A"/>
              </a:solidFill>
              <a:latin typeface="Roboto"/>
              <a:ea typeface="Roboto"/>
              <a:cs typeface="Roboto"/>
              <a:sym typeface="Roboto"/>
            </a:endParaRPr>
          </a:p>
          <a:p>
            <a:pPr marL="0" lvl="0" indent="0" algn="l" rtl="0">
              <a:spcBef>
                <a:spcPts val="0"/>
              </a:spcBef>
              <a:spcAft>
                <a:spcPts val="0"/>
              </a:spcAft>
              <a:buClr>
                <a:schemeClr val="dk1"/>
              </a:buClr>
              <a:buSzPts val="1600"/>
              <a:buFont typeface="Arial"/>
              <a:buNone/>
            </a:pPr>
            <a:r>
              <a:rPr lang="en-US" sz="1600" dirty="0" err="1">
                <a:solidFill>
                  <a:schemeClr val="dk2"/>
                </a:solidFill>
                <a:latin typeface="Roboto"/>
                <a:ea typeface="Roboto"/>
                <a:cs typeface="Roboto"/>
                <a:sym typeface="Roboto"/>
              </a:rPr>
              <a:t>Опыт</a:t>
            </a:r>
            <a:r>
              <a:rPr lang="ru-RU" sz="1600" dirty="0">
                <a:solidFill>
                  <a:schemeClr val="dk2"/>
                </a:solidFill>
                <a:latin typeface="Roboto"/>
                <a:ea typeface="Roboto"/>
                <a:cs typeface="Roboto"/>
                <a:sym typeface="Roboto"/>
              </a:rPr>
              <a:t> в </a:t>
            </a:r>
            <a:r>
              <a:rPr lang="en-US" sz="1600" dirty="0">
                <a:solidFill>
                  <a:schemeClr val="dk2"/>
                </a:solidFill>
                <a:latin typeface="Roboto"/>
                <a:ea typeface="Roboto"/>
                <a:cs typeface="Roboto"/>
                <a:sym typeface="Roboto"/>
              </a:rPr>
              <a:t>IT: </a:t>
            </a:r>
            <a:r>
              <a:rPr lang="be-BY" sz="1600" dirty="0">
                <a:solidFill>
                  <a:schemeClr val="dk2"/>
                </a:solidFill>
                <a:latin typeface="Roboto"/>
                <a:ea typeface="Roboto"/>
                <a:cs typeface="Roboto"/>
                <a:sym typeface="Roboto"/>
              </a:rPr>
              <a:t>6</a:t>
            </a:r>
            <a:r>
              <a:rPr lang="en-US" sz="1600" dirty="0">
                <a:solidFill>
                  <a:schemeClr val="dk2"/>
                </a:solidFill>
                <a:latin typeface="Roboto"/>
                <a:ea typeface="Roboto"/>
                <a:cs typeface="Roboto"/>
                <a:sym typeface="Roboto"/>
              </a:rPr>
              <a:t> </a:t>
            </a:r>
            <a:r>
              <a:rPr lang="en-US" sz="1600" dirty="0" err="1">
                <a:solidFill>
                  <a:schemeClr val="dk2"/>
                </a:solidFill>
                <a:latin typeface="Roboto"/>
                <a:ea typeface="Roboto"/>
                <a:cs typeface="Roboto"/>
                <a:sym typeface="Roboto"/>
              </a:rPr>
              <a:t>лет</a:t>
            </a:r>
            <a:r>
              <a:rPr lang="be-BY" sz="1600" dirty="0">
                <a:solidFill>
                  <a:schemeClr val="dk2"/>
                </a:solidFill>
                <a:latin typeface="Roboto"/>
                <a:ea typeface="Roboto"/>
                <a:cs typeface="Roboto"/>
                <a:sym typeface="Roboto"/>
              </a:rPr>
              <a:t> (4 года коммерческой разработк</a:t>
            </a:r>
            <a:r>
              <a:rPr lang="ru-RU" sz="1600" dirty="0">
                <a:solidFill>
                  <a:schemeClr val="dk2"/>
                </a:solidFill>
                <a:latin typeface="Roboto"/>
                <a:ea typeface="Roboto"/>
                <a:cs typeface="Roboto"/>
                <a:sym typeface="Roboto"/>
              </a:rPr>
              <a:t>и)</a:t>
            </a:r>
            <a:endParaRPr sz="1600" dirty="0">
              <a:solidFill>
                <a:schemeClr val="dk2"/>
              </a:solidFill>
              <a:latin typeface="Roboto"/>
              <a:ea typeface="Roboto"/>
              <a:cs typeface="Roboto"/>
              <a:sym typeface="Roboto"/>
            </a:endParaRPr>
          </a:p>
          <a:p>
            <a:pPr marL="0" lvl="0" indent="0" algn="l" rtl="0">
              <a:spcBef>
                <a:spcPts val="0"/>
              </a:spcBef>
              <a:spcAft>
                <a:spcPts val="0"/>
              </a:spcAft>
              <a:buClr>
                <a:schemeClr val="dk1"/>
              </a:buClr>
              <a:buSzPts val="1600"/>
              <a:buFont typeface="Arial"/>
              <a:buNone/>
            </a:pPr>
            <a:r>
              <a:rPr lang="en-US" sz="1600" dirty="0" err="1">
                <a:solidFill>
                  <a:schemeClr val="dk2"/>
                </a:solidFill>
                <a:latin typeface="Roboto"/>
                <a:ea typeface="Roboto"/>
                <a:cs typeface="Roboto"/>
                <a:sym typeface="Roboto"/>
              </a:rPr>
              <a:t>Специальность</a:t>
            </a:r>
            <a:r>
              <a:rPr lang="en-US" sz="1600" dirty="0">
                <a:solidFill>
                  <a:schemeClr val="dk2"/>
                </a:solidFill>
                <a:latin typeface="Roboto"/>
                <a:ea typeface="Roboto"/>
                <a:cs typeface="Roboto"/>
                <a:sym typeface="Roboto"/>
              </a:rPr>
              <a:t>: Software Engineer</a:t>
            </a:r>
            <a:endParaRPr sz="1600" dirty="0">
              <a:solidFill>
                <a:schemeClr val="dk2"/>
              </a:solidFill>
              <a:latin typeface="Roboto"/>
              <a:ea typeface="Roboto"/>
              <a:cs typeface="Roboto"/>
              <a:sym typeface="Roboto"/>
            </a:endParaRPr>
          </a:p>
          <a:p>
            <a:pPr marL="0" lvl="0" indent="0" algn="l" rtl="0">
              <a:spcBef>
                <a:spcPts val="0"/>
              </a:spcBef>
              <a:spcAft>
                <a:spcPts val="0"/>
              </a:spcAft>
              <a:buClr>
                <a:schemeClr val="dk1"/>
              </a:buClr>
              <a:buSzPts val="1600"/>
              <a:buFont typeface="Arial"/>
              <a:buNone/>
            </a:pPr>
            <a:r>
              <a:rPr lang="en-US" sz="1600" dirty="0" err="1">
                <a:solidFill>
                  <a:schemeClr val="dk2"/>
                </a:solidFill>
                <a:latin typeface="Roboto"/>
                <a:ea typeface="Roboto"/>
                <a:cs typeface="Roboto"/>
                <a:sym typeface="Roboto"/>
              </a:rPr>
              <a:t>Компания</a:t>
            </a:r>
            <a:r>
              <a:rPr lang="en-US" sz="1600" dirty="0">
                <a:solidFill>
                  <a:schemeClr val="dk2"/>
                </a:solidFill>
                <a:latin typeface="Roboto"/>
                <a:ea typeface="Roboto"/>
                <a:cs typeface="Roboto"/>
                <a:sym typeface="Roboto"/>
              </a:rPr>
              <a:t>: </a:t>
            </a:r>
            <a:r>
              <a:rPr lang="en-US" sz="1600" dirty="0" err="1">
                <a:solidFill>
                  <a:schemeClr val="dk2"/>
                </a:solidFill>
                <a:latin typeface="Roboto"/>
                <a:ea typeface="Roboto"/>
                <a:cs typeface="Roboto"/>
                <a:sym typeface="Roboto"/>
              </a:rPr>
              <a:t>Godel</a:t>
            </a:r>
            <a:r>
              <a:rPr lang="en-US" sz="1600" dirty="0">
                <a:solidFill>
                  <a:schemeClr val="dk2"/>
                </a:solidFill>
                <a:latin typeface="Roboto"/>
                <a:ea typeface="Roboto"/>
                <a:cs typeface="Roboto"/>
                <a:sym typeface="Roboto"/>
              </a:rPr>
              <a:t> Technologies</a:t>
            </a:r>
            <a:endParaRPr sz="1600" dirty="0">
              <a:solidFill>
                <a:schemeClr val="dk2"/>
              </a:solidFill>
              <a:latin typeface="Roboto"/>
              <a:ea typeface="Roboto"/>
              <a:cs typeface="Roboto"/>
              <a:sym typeface="Roboto"/>
            </a:endParaRPr>
          </a:p>
          <a:p>
            <a:pPr marL="0" lvl="0" indent="0" algn="l" rtl="0">
              <a:spcBef>
                <a:spcPts val="0"/>
              </a:spcBef>
              <a:spcAft>
                <a:spcPts val="0"/>
              </a:spcAft>
              <a:buClr>
                <a:schemeClr val="dk1"/>
              </a:buClr>
              <a:buSzPts val="1600"/>
              <a:buFont typeface="Arial"/>
              <a:buNone/>
            </a:pPr>
            <a:r>
              <a:rPr lang="en-US" sz="1600" dirty="0" err="1">
                <a:solidFill>
                  <a:schemeClr val="dk2"/>
                </a:solidFill>
                <a:latin typeface="Roboto"/>
                <a:ea typeface="Roboto"/>
                <a:cs typeface="Roboto"/>
                <a:sym typeface="Roboto"/>
              </a:rPr>
              <a:t>Позиция</a:t>
            </a:r>
            <a:r>
              <a:rPr lang="en-US" sz="1600" dirty="0">
                <a:solidFill>
                  <a:schemeClr val="dk2"/>
                </a:solidFill>
                <a:latin typeface="Roboto"/>
                <a:ea typeface="Roboto"/>
                <a:cs typeface="Roboto"/>
                <a:sym typeface="Roboto"/>
              </a:rPr>
              <a:t>: Middle Python Developer</a:t>
            </a:r>
            <a:endParaRPr lang="be-BY" sz="1600" dirty="0">
              <a:solidFill>
                <a:schemeClr val="dk2"/>
              </a:solidFill>
              <a:ea typeface="Roboto"/>
            </a:endParaRPr>
          </a:p>
          <a:p>
            <a:pPr marL="0" lvl="0" indent="0" algn="l" rtl="0">
              <a:spcBef>
                <a:spcPts val="0"/>
              </a:spcBef>
              <a:spcAft>
                <a:spcPts val="0"/>
              </a:spcAft>
              <a:buClr>
                <a:schemeClr val="dk1"/>
              </a:buClr>
              <a:buSzPts val="1600"/>
              <a:buFont typeface="Arial"/>
              <a:buNone/>
            </a:pPr>
            <a:r>
              <a:rPr lang="be-BY" sz="1600" dirty="0">
                <a:solidFill>
                  <a:schemeClr val="dk2"/>
                </a:solidFill>
                <a:latin typeface="Roboto"/>
                <a:ea typeface="Roboto"/>
                <a:cs typeface="Roboto"/>
                <a:sym typeface="Roboto"/>
              </a:rPr>
              <a:t>Локац</a:t>
            </a:r>
            <a:r>
              <a:rPr lang="ru-RU" sz="1600" dirty="0" err="1">
                <a:solidFill>
                  <a:schemeClr val="dk2"/>
                </a:solidFill>
                <a:latin typeface="Roboto"/>
                <a:ea typeface="Roboto"/>
                <a:cs typeface="Roboto"/>
                <a:sym typeface="Roboto"/>
              </a:rPr>
              <a:t>ия</a:t>
            </a:r>
            <a:r>
              <a:rPr lang="en-US" sz="1600" dirty="0">
                <a:solidFill>
                  <a:schemeClr val="dk2"/>
                </a:solidFill>
                <a:latin typeface="Roboto"/>
                <a:ea typeface="Roboto"/>
                <a:cs typeface="Roboto"/>
                <a:sym typeface="Roboto"/>
              </a:rPr>
              <a:t>: </a:t>
            </a:r>
            <a:r>
              <a:rPr lang="ru-RU" sz="1600" dirty="0">
                <a:solidFill>
                  <a:schemeClr val="dk2"/>
                </a:solidFill>
                <a:latin typeface="Roboto"/>
                <a:ea typeface="Roboto"/>
                <a:cs typeface="Roboto"/>
                <a:sym typeface="Roboto"/>
              </a:rPr>
              <a:t>Варшава</a:t>
            </a:r>
            <a:endParaRPr sz="1600" dirty="0">
              <a:solidFill>
                <a:schemeClr val="dk2"/>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0"/>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Links</a:t>
            </a:r>
            <a:endParaRPr sz="2600" b="0" i="0" u="none" strike="noStrike" cap="none">
              <a:solidFill>
                <a:srgbClr val="000000"/>
              </a:solidFill>
              <a:latin typeface="Arial"/>
              <a:ea typeface="Arial"/>
              <a:cs typeface="Arial"/>
              <a:sym typeface="Arial"/>
            </a:endParaRPr>
          </a:p>
        </p:txBody>
      </p:sp>
      <p:sp>
        <p:nvSpPr>
          <p:cNvPr id="149" name="Google Shape;149;p30"/>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457200" marR="0" lvl="0" indent="-310680" algn="l" rtl="0">
              <a:lnSpc>
                <a:spcPct val="114000"/>
              </a:lnSpc>
              <a:spcBef>
                <a:spcPts val="0"/>
              </a:spcBef>
              <a:spcAft>
                <a:spcPts val="0"/>
              </a:spcAft>
              <a:buClr>
                <a:srgbClr val="000000"/>
              </a:buClr>
              <a:buSzPts val="1300"/>
              <a:buFont typeface="Raleway"/>
              <a:buChar char="●"/>
            </a:pPr>
            <a:r>
              <a:rPr lang="en-US" sz="1300" b="1" i="0" u="none" strike="noStrike" cap="none" dirty="0">
                <a:solidFill>
                  <a:srgbClr val="000000"/>
                </a:solidFill>
                <a:latin typeface="Raleway"/>
                <a:ea typeface="Raleway"/>
                <a:cs typeface="Raleway"/>
                <a:sym typeface="Raleway"/>
              </a:rPr>
              <a:t>Python Official Website:</a:t>
            </a:r>
            <a:endParaRPr sz="1300" b="0" i="0" u="none" strike="noStrike" cap="none" dirty="0">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sng" strike="noStrike" cap="none">
                <a:solidFill>
                  <a:schemeClr val="hlink"/>
                </a:solidFill>
                <a:latin typeface="Raleway"/>
                <a:ea typeface="Raleway"/>
                <a:cs typeface="Raleway"/>
                <a:sym typeface="Raleway"/>
                <a:hlinkClick r:id="rId3"/>
              </a:rPr>
              <a:t>http</a:t>
            </a:r>
            <a:r>
              <a:rPr lang="en-US" sz="1300" u="sng">
                <a:solidFill>
                  <a:schemeClr val="hlink"/>
                </a:solidFill>
                <a:latin typeface="Raleway"/>
                <a:ea typeface="Raleway"/>
                <a:cs typeface="Raleway"/>
                <a:sym typeface="Raleway"/>
                <a:hlinkClick r:id="rId3"/>
              </a:rPr>
              <a:t>s</a:t>
            </a:r>
            <a:r>
              <a:rPr lang="en-US" sz="1300" b="0" i="0" u="sng" strike="noStrike" cap="none">
                <a:solidFill>
                  <a:schemeClr val="hlink"/>
                </a:solidFill>
                <a:latin typeface="Raleway"/>
                <a:ea typeface="Raleway"/>
                <a:cs typeface="Raleway"/>
                <a:sym typeface="Raleway"/>
                <a:hlinkClick r:id="rId3"/>
              </a:rPr>
              <a:t>://</a:t>
            </a:r>
            <a:r>
              <a:rPr lang="en-US" sz="1300" b="0" i="0" u="sng" strike="noStrike" cap="none" dirty="0">
                <a:solidFill>
                  <a:schemeClr val="hlink"/>
                </a:solidFill>
                <a:latin typeface="Raleway"/>
                <a:ea typeface="Raleway"/>
                <a:cs typeface="Raleway"/>
                <a:sym typeface="Raleway"/>
                <a:hlinkClick r:id="rId3"/>
              </a:rPr>
              <a:t>www.python.org/</a:t>
            </a:r>
            <a:endParaRPr sz="1300" b="0" i="0" u="none" strike="noStrike" cap="none" dirty="0">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00" b="0" i="0" u="none" strike="noStrike" cap="none" dirty="0">
              <a:solidFill>
                <a:srgbClr val="000000"/>
              </a:solidFill>
              <a:latin typeface="Arial"/>
              <a:ea typeface="Arial"/>
              <a:cs typeface="Arial"/>
              <a:sym typeface="Arial"/>
            </a:endParaRPr>
          </a:p>
          <a:p>
            <a:pPr marL="457200" marR="0" lvl="0" indent="-310680" algn="l" rtl="0">
              <a:lnSpc>
                <a:spcPct val="114000"/>
              </a:lnSpc>
              <a:spcBef>
                <a:spcPts val="0"/>
              </a:spcBef>
              <a:spcAft>
                <a:spcPts val="0"/>
              </a:spcAft>
              <a:buClr>
                <a:srgbClr val="000000"/>
              </a:buClr>
              <a:buSzPts val="1300"/>
              <a:buFont typeface="Raleway"/>
              <a:buChar char="●"/>
            </a:pPr>
            <a:r>
              <a:rPr lang="en-US" sz="1300" b="1" i="0" u="none" strike="noStrike" cap="none" dirty="0">
                <a:solidFill>
                  <a:srgbClr val="000000"/>
                </a:solidFill>
                <a:latin typeface="Raleway"/>
                <a:ea typeface="Raleway"/>
                <a:cs typeface="Raleway"/>
                <a:sym typeface="Raleway"/>
              </a:rPr>
              <a:t>Python Documentation Website:</a:t>
            </a:r>
            <a:endParaRPr sz="1300" b="0" i="0" u="none" strike="noStrike" cap="none" dirty="0">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sng" strike="noStrike" cap="none" dirty="0">
                <a:solidFill>
                  <a:schemeClr val="hlink"/>
                </a:solidFill>
                <a:latin typeface="Raleway"/>
                <a:ea typeface="Raleway"/>
                <a:cs typeface="Raleway"/>
                <a:sym typeface="Raleway"/>
                <a:hlinkClick r:id="rId4"/>
              </a:rPr>
              <a:t>https://www.python.org/doc/</a:t>
            </a:r>
            <a:endParaRPr sz="1300" b="0" i="0" u="none" strike="noStrike" cap="none" dirty="0">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endParaRPr sz="1300" b="0" i="0" u="none" strike="noStrike" cap="none" dirty="0">
              <a:solidFill>
                <a:srgbClr val="000000"/>
              </a:solidFill>
              <a:latin typeface="Arial"/>
              <a:ea typeface="Arial"/>
              <a:cs typeface="Arial"/>
              <a:sym typeface="Arial"/>
            </a:endParaRPr>
          </a:p>
          <a:p>
            <a:pPr marL="0" marR="0" lvl="0" indent="0" algn="l" rtl="0">
              <a:lnSpc>
                <a:spcPct val="115000"/>
              </a:lnSpc>
              <a:spcBef>
                <a:spcPts val="1599"/>
              </a:spcBef>
              <a:spcAft>
                <a:spcPts val="0"/>
              </a:spcAft>
              <a:buNone/>
            </a:pPr>
            <a:endParaRPr sz="1300" b="0" i="0" u="none" strike="noStrike" cap="none" dirty="0">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31"/>
          <p:cNvSpPr txBox="1"/>
          <p:nvPr/>
        </p:nvSpPr>
        <p:spPr>
          <a:xfrm>
            <a:off x="729360" y="1322280"/>
            <a:ext cx="7687800" cy="166428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3C3C3C"/>
                </a:solidFill>
                <a:latin typeface="Raleway"/>
                <a:ea typeface="Raleway"/>
                <a:cs typeface="Raleway"/>
                <a:sym typeface="Raleway"/>
              </a:rPr>
              <a:t>Installing Python and getting help. Python Editors and IDEs. Indentation. Commenting.</a:t>
            </a:r>
            <a:endParaRPr sz="2600" b="0" i="0" u="none" strike="noStrike" cap="non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3"/>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Windows</a:t>
            </a:r>
            <a:endParaRPr sz="2600" b="0" i="0" u="none" strike="noStrike" cap="none">
              <a:solidFill>
                <a:srgbClr val="000000"/>
              </a:solidFill>
              <a:latin typeface="Arial"/>
              <a:ea typeface="Arial"/>
              <a:cs typeface="Arial"/>
              <a:sym typeface="Arial"/>
            </a:endParaRPr>
          </a:p>
        </p:txBody>
      </p:sp>
      <p:sp>
        <p:nvSpPr>
          <p:cNvPr id="165" name="Google Shape;165;p33"/>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457200" marR="0" lvl="0" indent="-310680" algn="l" rtl="0">
              <a:lnSpc>
                <a:spcPct val="100000"/>
              </a:lnSpc>
              <a:spcBef>
                <a:spcPts val="0"/>
              </a:spcBef>
              <a:spcAft>
                <a:spcPts val="0"/>
              </a:spcAft>
              <a:buClr>
                <a:srgbClr val="595959"/>
              </a:buClr>
              <a:buSzPts val="1300"/>
              <a:buFont typeface="Raleway"/>
              <a:buAutoNum type="arabicPeriod"/>
            </a:pPr>
            <a:r>
              <a:rPr lang="en-US" sz="1300" b="0" i="0" u="none" strike="noStrike" cap="none">
                <a:solidFill>
                  <a:srgbClr val="595959"/>
                </a:solidFill>
                <a:latin typeface="Raleway"/>
                <a:ea typeface="Raleway"/>
                <a:cs typeface="Raleway"/>
                <a:sym typeface="Raleway"/>
              </a:rPr>
              <a:t>Скачать Python 3 установщик</a:t>
            </a:r>
            <a:endParaRPr sz="1300" b="0" i="0" u="none" strike="noStrike" cap="none">
              <a:solidFill>
                <a:srgbClr val="000000"/>
              </a:solidFill>
              <a:latin typeface="Arial"/>
              <a:ea typeface="Arial"/>
              <a:cs typeface="Arial"/>
              <a:sym typeface="Arial"/>
            </a:endParaRPr>
          </a:p>
          <a:p>
            <a:pPr marL="914400" marR="0" lvl="1" indent="-310680" algn="l" rtl="0">
              <a:lnSpc>
                <a:spcPct val="100000"/>
              </a:lnSpc>
              <a:spcBef>
                <a:spcPts val="0"/>
              </a:spcBef>
              <a:spcAft>
                <a:spcPts val="0"/>
              </a:spcAft>
              <a:buClr>
                <a:srgbClr val="595959"/>
              </a:buClr>
              <a:buSzPts val="1300"/>
              <a:buFont typeface="Raleway"/>
              <a:buAutoNum type="alphaLcPeriod"/>
            </a:pPr>
            <a:r>
              <a:rPr lang="en-US" sz="1300" b="0" i="0" u="none" strike="noStrike" cap="none">
                <a:solidFill>
                  <a:srgbClr val="595959"/>
                </a:solidFill>
                <a:latin typeface="Raleway"/>
                <a:ea typeface="Raleway"/>
                <a:cs typeface="Raleway"/>
                <a:sym typeface="Raleway"/>
              </a:rPr>
              <a:t>Открыть браузер и перейдите на страницу </a:t>
            </a:r>
            <a:r>
              <a:rPr lang="en-US" sz="1300" b="0" i="0" u="sng" strike="noStrike" cap="none">
                <a:solidFill>
                  <a:schemeClr val="hlink"/>
                </a:solidFill>
                <a:latin typeface="Raleway"/>
                <a:ea typeface="Raleway"/>
                <a:cs typeface="Raleway"/>
                <a:sym typeface="Raleway"/>
                <a:hlinkClick r:id="rId3"/>
              </a:rPr>
              <a:t>Download page for Windows</a:t>
            </a:r>
            <a:r>
              <a:rPr lang="en-US" sz="1300" b="0" i="0" u="none" strike="noStrike" cap="none">
                <a:solidFill>
                  <a:srgbClr val="595959"/>
                </a:solidFill>
                <a:latin typeface="Raleway"/>
                <a:ea typeface="Raleway"/>
                <a:cs typeface="Raleway"/>
                <a:sym typeface="Raleway"/>
              </a:rPr>
              <a:t>, перейдите по ссылке</a:t>
            </a:r>
            <a:r>
              <a:rPr lang="en-US" sz="1300" b="0" i="0" u="sng" strike="noStrike" cap="none">
                <a:solidFill>
                  <a:srgbClr val="1C3678"/>
                </a:solidFill>
                <a:latin typeface="Raleway"/>
                <a:ea typeface="Raleway"/>
                <a:cs typeface="Raleway"/>
                <a:sym typeface="Raleway"/>
              </a:rPr>
              <a:t> </a:t>
            </a:r>
            <a:r>
              <a:rPr lang="en-US" sz="1300" b="0" i="0" u="sng" strike="noStrike" cap="none">
                <a:solidFill>
                  <a:schemeClr val="hlink"/>
                </a:solidFill>
                <a:latin typeface="Raleway"/>
                <a:ea typeface="Raleway"/>
                <a:cs typeface="Raleway"/>
                <a:sym typeface="Raleway"/>
                <a:hlinkClick r:id="rId4"/>
              </a:rPr>
              <a:t>Latest Python 3 Release - Python 3.X.</a:t>
            </a:r>
            <a:r>
              <a:rPr lang="en-US" sz="1300" b="0" i="0" u="sng" strike="noStrike" cap="none">
                <a:solidFill>
                  <a:srgbClr val="1C3678"/>
                </a:solidFill>
                <a:latin typeface="Raleway"/>
                <a:ea typeface="Raleway"/>
                <a:cs typeface="Raleway"/>
                <a:sym typeface="Raleway"/>
              </a:rPr>
              <a:t>X</a:t>
            </a:r>
            <a:r>
              <a:rPr lang="en-US" sz="1300" b="0" i="0" u="none" strike="noStrike" cap="none">
                <a:solidFill>
                  <a:srgbClr val="1C3678"/>
                </a:solidFill>
                <a:latin typeface="Raleway"/>
                <a:ea typeface="Raleway"/>
                <a:cs typeface="Raleway"/>
                <a:sym typeface="Raleway"/>
              </a:rPr>
              <a:t> </a:t>
            </a:r>
            <a:r>
              <a:rPr lang="en-US" sz="1300" b="0" i="0" u="none" strike="noStrike" cap="none">
                <a:solidFill>
                  <a:srgbClr val="595959"/>
                </a:solidFill>
                <a:latin typeface="Raleway"/>
                <a:ea typeface="Raleway"/>
                <a:cs typeface="Raleway"/>
                <a:sym typeface="Raleway"/>
              </a:rPr>
              <a:t>(3.</a:t>
            </a:r>
            <a:r>
              <a:rPr lang="en-US" sz="1300">
                <a:solidFill>
                  <a:srgbClr val="595959"/>
                </a:solidFill>
                <a:latin typeface="Raleway"/>
                <a:ea typeface="Raleway"/>
                <a:cs typeface="Raleway"/>
                <a:sym typeface="Raleway"/>
              </a:rPr>
              <a:t>10</a:t>
            </a:r>
            <a:r>
              <a:rPr lang="en-US" sz="1300" b="0" i="0" u="none" strike="noStrike" cap="none">
                <a:solidFill>
                  <a:srgbClr val="595959"/>
                </a:solidFill>
                <a:latin typeface="Raleway"/>
                <a:ea typeface="Raleway"/>
                <a:cs typeface="Raleway"/>
                <a:sym typeface="Raleway"/>
              </a:rPr>
              <a:t>.</a:t>
            </a:r>
            <a:r>
              <a:rPr lang="en-US" sz="1300">
                <a:solidFill>
                  <a:srgbClr val="595959"/>
                </a:solidFill>
                <a:latin typeface="Raleway"/>
                <a:ea typeface="Raleway"/>
                <a:cs typeface="Raleway"/>
                <a:sym typeface="Raleway"/>
              </a:rPr>
              <a:t>1</a:t>
            </a:r>
            <a:r>
              <a:rPr lang="en-US" sz="1300" b="0" i="0" u="none" strike="noStrike" cap="none">
                <a:solidFill>
                  <a:srgbClr val="595959"/>
                </a:solidFill>
                <a:latin typeface="Raleway"/>
                <a:ea typeface="Raleway"/>
                <a:cs typeface="Raleway"/>
                <a:sym typeface="Raleway"/>
              </a:rPr>
              <a:t> на данный момент последняя версия).</a:t>
            </a:r>
            <a:endParaRPr sz="1300" b="0" i="0" u="none" strike="noStrike" cap="none">
              <a:solidFill>
                <a:srgbClr val="000000"/>
              </a:solidFill>
              <a:latin typeface="Arial"/>
              <a:ea typeface="Arial"/>
              <a:cs typeface="Arial"/>
              <a:sym typeface="Arial"/>
            </a:endParaRPr>
          </a:p>
          <a:p>
            <a:pPr marL="914400" marR="0" lvl="1" indent="-310680" algn="l" rtl="0">
              <a:lnSpc>
                <a:spcPct val="100000"/>
              </a:lnSpc>
              <a:spcBef>
                <a:spcPts val="0"/>
              </a:spcBef>
              <a:spcAft>
                <a:spcPts val="0"/>
              </a:spcAft>
              <a:buClr>
                <a:srgbClr val="595959"/>
              </a:buClr>
              <a:buSzPts val="1300"/>
              <a:buFont typeface="Raleway"/>
              <a:buAutoNum type="alphaLcPeriod"/>
            </a:pPr>
            <a:r>
              <a:rPr lang="en-US" sz="1300" b="0" i="0" u="none" strike="noStrike" cap="none">
                <a:solidFill>
                  <a:srgbClr val="595959"/>
                </a:solidFill>
                <a:latin typeface="Raleway"/>
                <a:ea typeface="Raleway"/>
                <a:cs typeface="Raleway"/>
                <a:sym typeface="Raleway"/>
              </a:rPr>
              <a:t>Пролистайте в самый низ и выберите </a:t>
            </a:r>
            <a:r>
              <a:rPr lang="en-US" sz="1300" b="0" i="0" u="sng" strike="noStrike" cap="none">
                <a:solidFill>
                  <a:schemeClr val="hlink"/>
                </a:solidFill>
                <a:latin typeface="Raleway"/>
                <a:ea typeface="Raleway"/>
                <a:cs typeface="Raleway"/>
                <a:sym typeface="Raleway"/>
                <a:hlinkClick r:id="rId5"/>
              </a:rPr>
              <a:t>Windows x86-64 executable installer</a:t>
            </a:r>
            <a:r>
              <a:rPr lang="en-US" sz="1300" b="0" i="0" u="none" strike="noStrike" cap="none">
                <a:solidFill>
                  <a:srgbClr val="1C3678"/>
                </a:solidFill>
                <a:latin typeface="Raleway"/>
                <a:ea typeface="Raleway"/>
                <a:cs typeface="Raleway"/>
                <a:sym typeface="Raleway"/>
              </a:rPr>
              <a:t> </a:t>
            </a:r>
            <a:r>
              <a:rPr lang="en-US" sz="1300" b="0" i="0" u="none" strike="noStrike" cap="none">
                <a:solidFill>
                  <a:srgbClr val="595959"/>
                </a:solidFill>
                <a:latin typeface="Raleway"/>
                <a:ea typeface="Raleway"/>
                <a:cs typeface="Raleway"/>
                <a:sym typeface="Raleway"/>
              </a:rPr>
              <a:t>для 64 битной системы или</a:t>
            </a:r>
            <a:r>
              <a:rPr lang="en-US" sz="1300" b="0" i="0" u="none" strike="noStrike" cap="none">
                <a:solidFill>
                  <a:srgbClr val="1C3678"/>
                </a:solidFill>
                <a:latin typeface="Raleway"/>
                <a:ea typeface="Raleway"/>
                <a:cs typeface="Raleway"/>
                <a:sym typeface="Raleway"/>
              </a:rPr>
              <a:t> </a:t>
            </a:r>
            <a:r>
              <a:rPr lang="en-US" sz="1300" b="0" i="0" u="sng" strike="noStrike" cap="none">
                <a:solidFill>
                  <a:schemeClr val="hlink"/>
                </a:solidFill>
                <a:latin typeface="Raleway"/>
                <a:ea typeface="Raleway"/>
                <a:cs typeface="Raleway"/>
                <a:sym typeface="Raleway"/>
                <a:hlinkClick r:id="rId6"/>
              </a:rPr>
              <a:t>Windows x86 executable installer</a:t>
            </a:r>
            <a:r>
              <a:rPr lang="en-US" sz="1300" b="0" i="0" u="none" strike="noStrike" cap="none">
                <a:solidFill>
                  <a:srgbClr val="1C3678"/>
                </a:solidFill>
                <a:latin typeface="Raleway"/>
                <a:ea typeface="Raleway"/>
                <a:cs typeface="Raleway"/>
                <a:sym typeface="Raleway"/>
              </a:rPr>
              <a:t> д</a:t>
            </a:r>
            <a:r>
              <a:rPr lang="en-US" sz="1300" b="0" i="0" u="none" strike="noStrike" cap="none">
                <a:solidFill>
                  <a:srgbClr val="595959"/>
                </a:solidFill>
                <a:latin typeface="Raleway"/>
                <a:ea typeface="Raleway"/>
                <a:cs typeface="Raleway"/>
                <a:sym typeface="Raleway"/>
              </a:rPr>
              <a:t>ля 32 битной системы, соответственно.</a:t>
            </a:r>
            <a:endParaRPr sz="1300" b="0" i="0" u="none" strike="noStrike" cap="none">
              <a:solidFill>
                <a:srgbClr val="000000"/>
              </a:solidFill>
              <a:latin typeface="Arial"/>
              <a:ea typeface="Arial"/>
              <a:cs typeface="Arial"/>
              <a:sym typeface="Arial"/>
            </a:endParaRPr>
          </a:p>
          <a:p>
            <a:pPr marL="0" marR="0" lvl="0" indent="0" algn="l" rtl="0">
              <a:lnSpc>
                <a:spcPct val="100000"/>
              </a:lnSpc>
              <a:spcBef>
                <a:spcPts val="1599"/>
              </a:spcBef>
              <a:spcAft>
                <a:spcPts val="0"/>
              </a:spcAft>
              <a:buNone/>
            </a:pPr>
            <a:endParaRPr sz="13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3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000" b="0" i="0" u="none" strike="noStrike" cap="none">
                <a:solidFill>
                  <a:srgbClr val="595959"/>
                </a:solidFill>
                <a:latin typeface="Raleway"/>
                <a:ea typeface="Raleway"/>
                <a:cs typeface="Raleway"/>
                <a:sym typeface="Raleway"/>
              </a:rPr>
              <a:t>Что выбрать 64 или 32 бита?</a:t>
            </a:r>
            <a:endParaRPr sz="1000" b="0" i="0" u="none" strike="noStrike" cap="none">
              <a:solidFill>
                <a:srgbClr val="000000"/>
              </a:solidFill>
              <a:latin typeface="Arial"/>
              <a:ea typeface="Arial"/>
              <a:cs typeface="Arial"/>
              <a:sym typeface="Arial"/>
            </a:endParaRPr>
          </a:p>
          <a:p>
            <a:pPr marL="457200" marR="0" lvl="0" indent="-291599" algn="l" rtl="0">
              <a:lnSpc>
                <a:spcPct val="100000"/>
              </a:lnSpc>
              <a:spcBef>
                <a:spcPts val="0"/>
              </a:spcBef>
              <a:spcAft>
                <a:spcPts val="0"/>
              </a:spcAft>
              <a:buClr>
                <a:srgbClr val="595959"/>
              </a:buClr>
              <a:buSzPts val="1000"/>
              <a:buFont typeface="Raleway"/>
              <a:buChar char="●"/>
            </a:pPr>
            <a:r>
              <a:rPr lang="en-US" sz="1000" b="0" i="0" u="none" strike="noStrike" cap="none">
                <a:solidFill>
                  <a:srgbClr val="595959"/>
                </a:solidFill>
                <a:latin typeface="Raleway"/>
                <a:ea typeface="Raleway"/>
                <a:cs typeface="Raleway"/>
                <a:sym typeface="Raleway"/>
              </a:rPr>
              <a:t>Если Ваша система имеет 32-бит процессор, Вам надо выбирать 32-бит установщик</a:t>
            </a:r>
            <a:endParaRPr sz="1000" b="0" i="0" u="none" strike="noStrike" cap="none">
              <a:solidFill>
                <a:srgbClr val="000000"/>
              </a:solidFill>
              <a:latin typeface="Arial"/>
              <a:ea typeface="Arial"/>
              <a:cs typeface="Arial"/>
              <a:sym typeface="Arial"/>
            </a:endParaRPr>
          </a:p>
          <a:p>
            <a:pPr marL="457200" marR="0" lvl="0" indent="-291599" algn="l" rtl="0">
              <a:lnSpc>
                <a:spcPct val="100000"/>
              </a:lnSpc>
              <a:spcBef>
                <a:spcPts val="0"/>
              </a:spcBef>
              <a:spcAft>
                <a:spcPts val="0"/>
              </a:spcAft>
              <a:buClr>
                <a:srgbClr val="595959"/>
              </a:buClr>
              <a:buSzPts val="1000"/>
              <a:buFont typeface="Raleway"/>
              <a:buChar char="●"/>
            </a:pPr>
            <a:r>
              <a:rPr lang="en-US" sz="1000" b="0" i="0" u="none" strike="noStrike" cap="none">
                <a:solidFill>
                  <a:srgbClr val="595959"/>
                </a:solidFill>
                <a:latin typeface="Raleway"/>
                <a:ea typeface="Raleway"/>
                <a:cs typeface="Raleway"/>
                <a:sym typeface="Raleway"/>
              </a:rPr>
              <a:t>Если Вы не уверены, какую версию выбрать - выбирайте 64-бит установщик</a:t>
            </a:r>
            <a:endParaRPr sz="1000" b="0" i="0" u="none" strike="noStrike" cap="non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4"/>
          <p:cNvSpPr txBox="1"/>
          <p:nvPr/>
        </p:nvSpPr>
        <p:spPr>
          <a:xfrm>
            <a:off x="729360" y="1455480"/>
            <a:ext cx="3577800" cy="2884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300" b="0" i="0" u="none" strike="noStrike" cap="none">
                <a:solidFill>
                  <a:srgbClr val="595959"/>
                </a:solidFill>
                <a:latin typeface="Raleway"/>
                <a:ea typeface="Raleway"/>
                <a:cs typeface="Raleway"/>
                <a:sym typeface="Raleway"/>
              </a:rPr>
              <a:t>2.    Запустить установщик</a:t>
            </a:r>
            <a:endParaRPr sz="1300" b="0" i="0" u="none" strike="noStrike" cap="none">
              <a:solidFill>
                <a:srgbClr val="000000"/>
              </a:solidFill>
              <a:latin typeface="Arial"/>
              <a:ea typeface="Arial"/>
              <a:cs typeface="Arial"/>
              <a:sym typeface="Arial"/>
            </a:endParaRPr>
          </a:p>
          <a:p>
            <a:pPr marL="0" marR="0" lvl="0" indent="0" algn="l" rtl="0">
              <a:lnSpc>
                <a:spcPct val="115000"/>
              </a:lnSpc>
              <a:spcBef>
                <a:spcPts val="1599"/>
              </a:spcBef>
              <a:spcAft>
                <a:spcPts val="0"/>
              </a:spcAft>
              <a:buNone/>
            </a:pPr>
            <a:r>
              <a:rPr lang="en-US" sz="1300" b="0" i="0" u="sng" strike="noStrike" cap="none">
                <a:solidFill>
                  <a:srgbClr val="595959"/>
                </a:solidFill>
                <a:latin typeface="Raleway"/>
                <a:ea typeface="Raleway"/>
                <a:cs typeface="Raleway"/>
                <a:sym typeface="Raleway"/>
              </a:rPr>
              <a:t>Важно:</a:t>
            </a:r>
            <a:r>
              <a:rPr lang="en-US" sz="1300" b="0" i="0" u="none" strike="noStrike" cap="none">
                <a:solidFill>
                  <a:srgbClr val="595959"/>
                </a:solidFill>
                <a:latin typeface="Raleway"/>
                <a:ea typeface="Raleway"/>
                <a:cs typeface="Raleway"/>
                <a:sym typeface="Raleway"/>
              </a:rPr>
              <a:t> Необходимо убедиться, что стоит  галочка на против </a:t>
            </a:r>
            <a:r>
              <a:rPr lang="en-US" sz="1300" b="1" i="0" u="none" strike="noStrike" cap="none">
                <a:solidFill>
                  <a:srgbClr val="595959"/>
                </a:solidFill>
                <a:latin typeface="Raleway"/>
                <a:ea typeface="Raleway"/>
                <a:cs typeface="Raleway"/>
                <a:sym typeface="Raleway"/>
              </a:rPr>
              <a:t>Add Python X.X to PATH. </a:t>
            </a:r>
            <a:r>
              <a:rPr lang="en-US" sz="1300" b="0" i="0" u="none" strike="noStrike" cap="none">
                <a:solidFill>
                  <a:srgbClr val="595959"/>
                </a:solidFill>
                <a:latin typeface="Raleway"/>
                <a:ea typeface="Raleway"/>
                <a:cs typeface="Raleway"/>
                <a:sym typeface="Raleway"/>
              </a:rPr>
              <a:t>Она означает, что интерпретатор будет добавлен в переменную окружения.</a:t>
            </a:r>
            <a:endParaRPr sz="1300" b="0" i="0" u="none" strike="noStrike" cap="none">
              <a:solidFill>
                <a:srgbClr val="000000"/>
              </a:solidFill>
              <a:latin typeface="Arial"/>
              <a:ea typeface="Arial"/>
              <a:cs typeface="Arial"/>
              <a:sym typeface="Arial"/>
            </a:endParaRPr>
          </a:p>
          <a:p>
            <a:pPr marL="0" marR="0" lvl="0" indent="0" algn="l" rtl="0">
              <a:lnSpc>
                <a:spcPct val="115000"/>
              </a:lnSpc>
              <a:spcBef>
                <a:spcPts val="1599"/>
              </a:spcBef>
              <a:spcAft>
                <a:spcPts val="0"/>
              </a:spcAft>
              <a:buNone/>
            </a:pPr>
            <a:r>
              <a:rPr lang="en-US" sz="1300" b="0" i="0" u="none" strike="noStrike" cap="none">
                <a:solidFill>
                  <a:srgbClr val="595959"/>
                </a:solidFill>
                <a:latin typeface="Raleway"/>
                <a:ea typeface="Raleway"/>
                <a:cs typeface="Raleway"/>
                <a:sym typeface="Raleway"/>
              </a:rPr>
              <a:t>Затем просто нажмите на </a:t>
            </a:r>
            <a:r>
              <a:rPr lang="en-US" sz="1300" b="1" i="0" u="none" strike="noStrike" cap="none">
                <a:solidFill>
                  <a:srgbClr val="595959"/>
                </a:solidFill>
                <a:latin typeface="Raleway"/>
                <a:ea typeface="Raleway"/>
                <a:cs typeface="Raleway"/>
                <a:sym typeface="Raleway"/>
              </a:rPr>
              <a:t>Install now</a:t>
            </a:r>
            <a:endParaRPr sz="1300" b="0" i="0" u="none" strike="noStrike" cap="none">
              <a:solidFill>
                <a:srgbClr val="000000"/>
              </a:solidFill>
              <a:latin typeface="Arial"/>
              <a:ea typeface="Arial"/>
              <a:cs typeface="Arial"/>
              <a:sym typeface="Arial"/>
            </a:endParaRPr>
          </a:p>
        </p:txBody>
      </p:sp>
      <p:pic>
        <p:nvPicPr>
          <p:cNvPr id="171" name="Google Shape;171;p34"/>
          <p:cNvPicPr preferRelativeResize="0"/>
          <p:nvPr/>
        </p:nvPicPr>
        <p:blipFill rotWithShape="1">
          <a:blip r:embed="rId3">
            <a:alphaModFix/>
          </a:blip>
          <a:srcRect/>
          <a:stretch/>
        </p:blipFill>
        <p:spPr>
          <a:xfrm>
            <a:off x="4263120" y="1617840"/>
            <a:ext cx="4531320" cy="280944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5"/>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Linux</a:t>
            </a:r>
            <a:endParaRPr sz="2600" b="0" i="0" u="none" strike="noStrike" cap="none">
              <a:solidFill>
                <a:srgbClr val="000000"/>
              </a:solidFill>
              <a:latin typeface="Arial"/>
              <a:ea typeface="Arial"/>
              <a:cs typeface="Arial"/>
              <a:sym typeface="Arial"/>
            </a:endParaRPr>
          </a:p>
        </p:txBody>
      </p:sp>
      <p:sp>
        <p:nvSpPr>
          <p:cNvPr id="177" name="Google Shape;177;p35"/>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300" b="0" i="0" u="none" strike="noStrike" cap="none" dirty="0" err="1">
                <a:solidFill>
                  <a:srgbClr val="595959"/>
                </a:solidFill>
                <a:latin typeface="Raleway"/>
                <a:ea typeface="Raleway"/>
                <a:cs typeface="Raleway"/>
                <a:sym typeface="Raleway"/>
              </a:rPr>
              <a:t>Линукс</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системы</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уже</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поставляются</a:t>
            </a:r>
            <a:r>
              <a:rPr lang="en-US" sz="1300" b="0" i="0" u="none" strike="noStrike" cap="none" dirty="0">
                <a:solidFill>
                  <a:srgbClr val="595959"/>
                </a:solidFill>
                <a:latin typeface="Raleway"/>
                <a:ea typeface="Raleway"/>
                <a:cs typeface="Raleway"/>
                <a:sym typeface="Raleway"/>
              </a:rPr>
              <a:t> с </a:t>
            </a:r>
            <a:r>
              <a:rPr lang="en-US" sz="1300" b="0" i="0" u="none" strike="noStrike" cap="none" dirty="0" err="1">
                <a:solidFill>
                  <a:srgbClr val="595959"/>
                </a:solidFill>
                <a:latin typeface="Raleway"/>
                <a:ea typeface="Raleway"/>
                <a:cs typeface="Raleway"/>
                <a:sym typeface="Raleway"/>
              </a:rPr>
              <a:t>предустановленным</a:t>
            </a:r>
            <a:r>
              <a:rPr lang="en-US" sz="1300" b="0" i="0" u="none" strike="noStrike" cap="none" dirty="0">
                <a:solidFill>
                  <a:srgbClr val="595959"/>
                </a:solidFill>
                <a:latin typeface="Raleway"/>
                <a:ea typeface="Raleway"/>
                <a:cs typeface="Raleway"/>
                <a:sym typeface="Raleway"/>
              </a:rPr>
              <a:t> Python, </a:t>
            </a:r>
            <a:r>
              <a:rPr lang="en-US" sz="1300" b="0" i="0" u="none" strike="noStrike" cap="none" dirty="0" err="1">
                <a:solidFill>
                  <a:srgbClr val="595959"/>
                </a:solidFill>
                <a:latin typeface="Raleway"/>
                <a:ea typeface="Raleway"/>
                <a:cs typeface="Raleway"/>
                <a:sym typeface="Raleway"/>
              </a:rPr>
              <a:t>но</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возможно</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версия</a:t>
            </a:r>
            <a:r>
              <a:rPr lang="en-US" sz="1300" b="0" i="0" u="none" strike="noStrike" cap="none" dirty="0">
                <a:solidFill>
                  <a:srgbClr val="595959"/>
                </a:solidFill>
                <a:latin typeface="Raleway"/>
                <a:ea typeface="Raleway"/>
                <a:cs typeface="Raleway"/>
                <a:sym typeface="Raleway"/>
              </a:rPr>
              <a:t> Python </a:t>
            </a:r>
            <a:r>
              <a:rPr lang="en-US" sz="1300" b="0" i="0" u="none" strike="noStrike" cap="none" dirty="0" err="1">
                <a:solidFill>
                  <a:srgbClr val="595959"/>
                </a:solidFill>
                <a:latin typeface="Raleway"/>
                <a:ea typeface="Raleway"/>
                <a:cs typeface="Raleway"/>
                <a:sym typeface="Raleway"/>
              </a:rPr>
              <a:t>может</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оказаться</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устаревшей</a:t>
            </a:r>
            <a:r>
              <a:rPr lang="en-US" sz="1300" b="0" i="0" u="none" strike="noStrike" cap="none" dirty="0">
                <a:solidFill>
                  <a:srgbClr val="595959"/>
                </a:solidFill>
                <a:latin typeface="Raleway"/>
                <a:ea typeface="Raleway"/>
                <a:cs typeface="Raleway"/>
                <a:sym typeface="Raleway"/>
              </a:rPr>
              <a:t>.</a:t>
            </a:r>
            <a:endParaRPr sz="1300" b="0" i="0" u="none" strike="noStrike" cap="none" dirty="0">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00" b="0" i="0" u="none" strike="noStrike" cap="none" dirty="0">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none" strike="noStrike" cap="none" dirty="0" err="1">
                <a:solidFill>
                  <a:srgbClr val="595959"/>
                </a:solidFill>
                <a:latin typeface="Raleway"/>
                <a:ea typeface="Raleway"/>
                <a:cs typeface="Raleway"/>
                <a:sym typeface="Raleway"/>
              </a:rPr>
              <a:t>Проверить</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версию</a:t>
            </a:r>
            <a:r>
              <a:rPr lang="en-US" sz="1300" b="0" i="0" u="none" strike="noStrike" cap="none" dirty="0">
                <a:solidFill>
                  <a:srgbClr val="595959"/>
                </a:solidFill>
                <a:latin typeface="Raleway"/>
                <a:ea typeface="Raleway"/>
                <a:cs typeface="Raleway"/>
                <a:sym typeface="Raleway"/>
              </a:rPr>
              <a:t> Python </a:t>
            </a:r>
            <a:r>
              <a:rPr lang="en-US" sz="1300" b="0" i="0" u="none" strike="noStrike" cap="none" dirty="0" err="1">
                <a:solidFill>
                  <a:srgbClr val="595959"/>
                </a:solidFill>
                <a:latin typeface="Raleway"/>
                <a:ea typeface="Raleway"/>
                <a:cs typeface="Raleway"/>
                <a:sym typeface="Raleway"/>
              </a:rPr>
              <a:t>можно</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командой</a:t>
            </a:r>
            <a:r>
              <a:rPr lang="en-US" sz="1300" b="0" i="0" u="none" strike="noStrike" cap="none" dirty="0">
                <a:solidFill>
                  <a:srgbClr val="595959"/>
                </a:solidFill>
                <a:latin typeface="Raleway"/>
                <a:ea typeface="Raleway"/>
                <a:cs typeface="Raleway"/>
                <a:sym typeface="Raleway"/>
              </a:rPr>
              <a:t>:</a:t>
            </a:r>
            <a:endParaRPr sz="1300" b="0" i="0" u="none" strike="noStrike" cap="none" dirty="0">
              <a:solidFill>
                <a:srgbClr val="000000"/>
              </a:solidFill>
              <a:latin typeface="Arial"/>
              <a:ea typeface="Arial"/>
              <a:cs typeface="Arial"/>
              <a:sym typeface="Arial"/>
            </a:endParaRPr>
          </a:p>
          <a:p>
            <a:pPr marL="457200" marR="0" lvl="0" indent="-310680" algn="l" rtl="0">
              <a:lnSpc>
                <a:spcPct val="114000"/>
              </a:lnSpc>
              <a:spcBef>
                <a:spcPts val="0"/>
              </a:spcBef>
              <a:spcAft>
                <a:spcPts val="0"/>
              </a:spcAft>
              <a:buClr>
                <a:srgbClr val="222222"/>
              </a:buClr>
              <a:buSzPts val="1300"/>
              <a:buFont typeface="Raleway"/>
              <a:buChar char="●"/>
            </a:pPr>
            <a:r>
              <a:rPr lang="en-US" sz="1300" b="0" i="0" u="none" strike="noStrike" cap="none" dirty="0">
                <a:solidFill>
                  <a:srgbClr val="222222"/>
                </a:solidFill>
                <a:latin typeface="Raleway"/>
                <a:ea typeface="Raleway"/>
                <a:cs typeface="Raleway"/>
                <a:sym typeface="Raleway"/>
              </a:rPr>
              <a:t>python --version</a:t>
            </a:r>
            <a:endParaRPr sz="1300" b="0" i="0" u="none" strike="noStrike" cap="none" dirty="0">
              <a:solidFill>
                <a:srgbClr val="000000"/>
              </a:solidFill>
              <a:latin typeface="Arial"/>
              <a:ea typeface="Arial"/>
              <a:cs typeface="Arial"/>
              <a:sym typeface="Arial"/>
            </a:endParaRPr>
          </a:p>
          <a:p>
            <a:pPr marL="457200" marR="0" lvl="0" indent="-310680" algn="l" rtl="0">
              <a:lnSpc>
                <a:spcPct val="114000"/>
              </a:lnSpc>
              <a:spcBef>
                <a:spcPts val="0"/>
              </a:spcBef>
              <a:spcAft>
                <a:spcPts val="0"/>
              </a:spcAft>
              <a:buClr>
                <a:srgbClr val="222222"/>
              </a:buClr>
              <a:buSzPts val="1300"/>
              <a:buFont typeface="Raleway"/>
              <a:buChar char="●"/>
            </a:pPr>
            <a:r>
              <a:rPr lang="en-US" sz="1300" b="0" i="0" u="none" strike="noStrike" cap="none" dirty="0">
                <a:solidFill>
                  <a:srgbClr val="222222"/>
                </a:solidFill>
                <a:latin typeface="Raleway"/>
                <a:ea typeface="Raleway"/>
                <a:cs typeface="Raleway"/>
                <a:sym typeface="Raleway"/>
              </a:rPr>
              <a:t>python2 --version</a:t>
            </a:r>
            <a:endParaRPr sz="1300" b="0" i="0" u="none" strike="noStrike" cap="none" dirty="0">
              <a:solidFill>
                <a:srgbClr val="000000"/>
              </a:solidFill>
              <a:latin typeface="Arial"/>
              <a:ea typeface="Arial"/>
              <a:cs typeface="Arial"/>
              <a:sym typeface="Arial"/>
            </a:endParaRPr>
          </a:p>
          <a:p>
            <a:pPr marL="457200" marR="0" lvl="0" indent="-310680" algn="l" rtl="0">
              <a:lnSpc>
                <a:spcPct val="114000"/>
              </a:lnSpc>
              <a:spcBef>
                <a:spcPts val="0"/>
              </a:spcBef>
              <a:spcAft>
                <a:spcPts val="0"/>
              </a:spcAft>
              <a:buClr>
                <a:srgbClr val="222222"/>
              </a:buClr>
              <a:buSzPts val="1300"/>
              <a:buFont typeface="Raleway"/>
              <a:buChar char="●"/>
            </a:pPr>
            <a:r>
              <a:rPr lang="en-US" sz="1300" b="0" i="0" u="none" strike="noStrike" cap="none" dirty="0">
                <a:solidFill>
                  <a:srgbClr val="222222"/>
                </a:solidFill>
                <a:latin typeface="Raleway"/>
                <a:ea typeface="Raleway"/>
                <a:cs typeface="Raleway"/>
                <a:sym typeface="Raleway"/>
              </a:rPr>
              <a:t>python3 --version</a:t>
            </a:r>
            <a:endParaRPr sz="1300" b="0" i="0" u="none" strike="noStrike" cap="none" dirty="0">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00" b="0" i="0" u="none" strike="noStrike" cap="none" dirty="0">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6"/>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Ubuntu</a:t>
            </a:r>
            <a:endParaRPr sz="2600" b="0" i="0" u="none" strike="noStrike" cap="none">
              <a:solidFill>
                <a:srgbClr val="000000"/>
              </a:solidFill>
              <a:latin typeface="Arial"/>
              <a:ea typeface="Arial"/>
              <a:cs typeface="Arial"/>
              <a:sym typeface="Arial"/>
            </a:endParaRPr>
          </a:p>
        </p:txBody>
      </p:sp>
      <p:sp>
        <p:nvSpPr>
          <p:cNvPr id="183" name="Google Shape;183;p36"/>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457200" marR="0" lvl="0" indent="-310680" algn="l" rtl="0">
              <a:lnSpc>
                <a:spcPct val="114000"/>
              </a:lnSpc>
              <a:spcBef>
                <a:spcPts val="0"/>
              </a:spcBef>
              <a:spcAft>
                <a:spcPts val="0"/>
              </a:spcAft>
              <a:buClr>
                <a:srgbClr val="222222"/>
              </a:buClr>
              <a:buSzPts val="1300"/>
              <a:buFont typeface="Raleway"/>
              <a:buChar char="●"/>
            </a:pPr>
            <a:r>
              <a:rPr lang="en-US" sz="1300" b="0" i="0" u="none" strike="noStrike" cap="none">
                <a:solidFill>
                  <a:srgbClr val="222222"/>
                </a:solidFill>
                <a:latin typeface="Raleway"/>
                <a:ea typeface="Raleway"/>
                <a:cs typeface="Raleway"/>
                <a:sym typeface="Raleway"/>
              </a:rPr>
              <a:t>Ubuntu 17.10, Ubuntu 18.04 (и выше) поставляются с Python 3.6 по умолчанию.</a:t>
            </a:r>
            <a:endParaRPr sz="1300" b="0" i="0" u="none" strike="noStrike" cap="none">
              <a:solidFill>
                <a:srgbClr val="000000"/>
              </a:solidFill>
              <a:latin typeface="Arial"/>
              <a:ea typeface="Arial"/>
              <a:cs typeface="Arial"/>
              <a:sym typeface="Arial"/>
            </a:endParaRPr>
          </a:p>
          <a:p>
            <a:pPr marL="457200" marR="0" lvl="0" indent="-310680" algn="l" rtl="0">
              <a:lnSpc>
                <a:spcPct val="114000"/>
              </a:lnSpc>
              <a:spcBef>
                <a:spcPts val="0"/>
              </a:spcBef>
              <a:spcAft>
                <a:spcPts val="0"/>
              </a:spcAft>
              <a:buClr>
                <a:srgbClr val="222222"/>
              </a:buClr>
              <a:buSzPts val="1300"/>
              <a:buFont typeface="Raleway"/>
              <a:buChar char="●"/>
            </a:pPr>
            <a:r>
              <a:rPr lang="en-US" sz="1300" b="0" i="0" u="none" strike="noStrike" cap="none">
                <a:solidFill>
                  <a:srgbClr val="222222"/>
                </a:solidFill>
                <a:latin typeface="Raleway"/>
                <a:ea typeface="Raleway"/>
                <a:cs typeface="Raleway"/>
                <a:sym typeface="Raleway"/>
              </a:rPr>
              <a:t>Ubuntu 16.10 и 17.04 не поставляется с Python 3.6 по умолчанию, но это универсальный репозиторий. </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00" b="0" i="0" u="none" strike="noStrike" cap="none">
              <a:solidFill>
                <a:srgbClr val="000000"/>
              </a:solidFill>
              <a:latin typeface="Arial"/>
              <a:ea typeface="Arial"/>
              <a:cs typeface="Arial"/>
              <a:sym typeface="Arial"/>
            </a:endParaRPr>
          </a:p>
          <a:p>
            <a:pPr marL="457200" marR="0" lvl="0" indent="0" algn="l" rtl="0">
              <a:lnSpc>
                <a:spcPct val="114000"/>
              </a:lnSpc>
              <a:spcBef>
                <a:spcPts val="0"/>
              </a:spcBef>
              <a:spcAft>
                <a:spcPts val="0"/>
              </a:spcAft>
              <a:buNone/>
            </a:pPr>
            <a:r>
              <a:rPr lang="en-US" sz="1300" b="0" i="0" u="none" strike="noStrike" cap="none">
                <a:solidFill>
                  <a:srgbClr val="222222"/>
                </a:solidFill>
                <a:latin typeface="Raleway"/>
                <a:ea typeface="Raleway"/>
                <a:cs typeface="Raleway"/>
                <a:sym typeface="Raleway"/>
              </a:rPr>
              <a:t>Проверить версию Ubuntu можно командой:</a:t>
            </a:r>
            <a:endParaRPr sz="1300" b="0" i="0" u="none" strike="noStrike" cap="none">
              <a:solidFill>
                <a:srgbClr val="000000"/>
              </a:solidFill>
              <a:latin typeface="Arial"/>
              <a:ea typeface="Arial"/>
              <a:cs typeface="Arial"/>
              <a:sym typeface="Arial"/>
            </a:endParaRPr>
          </a:p>
          <a:p>
            <a:pPr marL="457200" marR="0" lvl="0" indent="0" algn="l" rtl="0">
              <a:lnSpc>
                <a:spcPct val="114000"/>
              </a:lnSpc>
              <a:spcBef>
                <a:spcPts val="0"/>
              </a:spcBef>
              <a:spcAft>
                <a:spcPts val="0"/>
              </a:spcAft>
              <a:buNone/>
            </a:pPr>
            <a:r>
              <a:rPr lang="en-US" sz="1150" b="0" i="0" u="none" strike="noStrike" cap="none">
                <a:solidFill>
                  <a:srgbClr val="000000"/>
                </a:solidFill>
                <a:latin typeface="Courier New"/>
                <a:ea typeface="Courier New"/>
                <a:cs typeface="Courier New"/>
                <a:sym typeface="Courier New"/>
              </a:rPr>
              <a:t>&gt;&gt;&gt; lsb_release -a</a:t>
            </a:r>
            <a:endParaRPr sz="1150" b="0" i="0" u="none" strike="noStrike" cap="none">
              <a:solidFill>
                <a:srgbClr val="000000"/>
              </a:solidFill>
              <a:latin typeface="Arial"/>
              <a:ea typeface="Arial"/>
              <a:cs typeface="Arial"/>
              <a:sym typeface="Arial"/>
            </a:endParaRPr>
          </a:p>
          <a:p>
            <a:pPr marL="457200" marR="0" lvl="0" indent="0" algn="l" rtl="0">
              <a:lnSpc>
                <a:spcPct val="114000"/>
              </a:lnSpc>
              <a:spcBef>
                <a:spcPts val="0"/>
              </a:spcBef>
              <a:spcAft>
                <a:spcPts val="0"/>
              </a:spcAft>
              <a:buNone/>
            </a:pPr>
            <a:endParaRPr sz="11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150" b="0" i="0" u="none" strike="noStrike" cap="non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7"/>
          <p:cNvSpPr txBox="1"/>
          <p:nvPr/>
        </p:nvSpPr>
        <p:spPr>
          <a:xfrm>
            <a:off x="729360" y="1397520"/>
            <a:ext cx="7688520" cy="2941920"/>
          </a:xfrm>
          <a:prstGeom prst="rect">
            <a:avLst/>
          </a:prstGeom>
          <a:noFill/>
          <a:ln>
            <a:noFill/>
          </a:ln>
        </p:spPr>
        <p:txBody>
          <a:bodyPr spcFirstLastPara="1" wrap="square" lIns="91425" tIns="91425" rIns="91425" bIns="91425" anchor="t" anchorCtr="0">
            <a:noAutofit/>
          </a:bodyPr>
          <a:lstStyle/>
          <a:p>
            <a:pPr marL="457200" marR="0" lvl="0" indent="-310680" algn="l" rtl="0">
              <a:lnSpc>
                <a:spcPct val="113000"/>
              </a:lnSpc>
              <a:spcBef>
                <a:spcPts val="0"/>
              </a:spcBef>
              <a:spcAft>
                <a:spcPts val="0"/>
              </a:spcAft>
              <a:buClr>
                <a:srgbClr val="222222"/>
              </a:buClr>
              <a:buSzPts val="1300"/>
              <a:buFont typeface="Raleway"/>
              <a:buChar char="●"/>
            </a:pPr>
            <a:r>
              <a:rPr lang="en-US" sz="1300" b="0" i="0" u="none" strike="noStrike" cap="none">
                <a:solidFill>
                  <a:srgbClr val="222222"/>
                </a:solidFill>
                <a:latin typeface="Raleway"/>
                <a:ea typeface="Raleway"/>
                <a:cs typeface="Raleway"/>
                <a:sym typeface="Raleway"/>
              </a:rPr>
              <a:t>Ubuntu </a:t>
            </a:r>
            <a:r>
              <a:rPr lang="en-US" sz="1300" b="1" i="0" u="none" strike="noStrike" cap="none">
                <a:solidFill>
                  <a:srgbClr val="222222"/>
                </a:solidFill>
                <a:latin typeface="Raleway"/>
                <a:ea typeface="Raleway"/>
                <a:cs typeface="Raleway"/>
                <a:sym typeface="Raleway"/>
              </a:rPr>
              <a:t>17.10</a:t>
            </a:r>
            <a:r>
              <a:rPr lang="en-US" sz="1300" b="0" i="0" u="none" strike="noStrike" cap="none">
                <a:solidFill>
                  <a:srgbClr val="222222"/>
                </a:solidFill>
                <a:latin typeface="Raleway"/>
                <a:ea typeface="Raleway"/>
                <a:cs typeface="Raleway"/>
                <a:sym typeface="Raleway"/>
              </a:rPr>
              <a:t>, Ubuntu </a:t>
            </a:r>
            <a:r>
              <a:rPr lang="en-US" sz="1300" b="1" i="0" u="none" strike="noStrike" cap="none">
                <a:solidFill>
                  <a:srgbClr val="222222"/>
                </a:solidFill>
                <a:latin typeface="Raleway"/>
                <a:ea typeface="Raleway"/>
                <a:cs typeface="Raleway"/>
                <a:sym typeface="Raleway"/>
              </a:rPr>
              <a:t>18.04</a:t>
            </a:r>
            <a:r>
              <a:rPr lang="en-US" sz="1300" b="0" i="0" u="none" strike="noStrike" cap="none">
                <a:solidFill>
                  <a:srgbClr val="222222"/>
                </a:solidFill>
                <a:latin typeface="Raleway"/>
                <a:ea typeface="Raleway"/>
                <a:cs typeface="Raleway"/>
                <a:sym typeface="Raleway"/>
              </a:rPr>
              <a:t> предоставляет Python 3.6 по умолчанию. Вы можете вызвать его по команде python3.</a:t>
            </a:r>
            <a:endParaRPr sz="1300" b="0" i="0" u="none" strike="noStrike" cap="none">
              <a:solidFill>
                <a:srgbClr val="000000"/>
              </a:solidFill>
              <a:latin typeface="Arial"/>
              <a:ea typeface="Arial"/>
              <a:cs typeface="Arial"/>
              <a:sym typeface="Arial"/>
            </a:endParaRPr>
          </a:p>
          <a:p>
            <a:pPr marL="457200" marR="0" lvl="0" indent="0" algn="l" rtl="0">
              <a:lnSpc>
                <a:spcPct val="113000"/>
              </a:lnSpc>
              <a:spcBef>
                <a:spcPts val="0"/>
              </a:spcBef>
              <a:spcAft>
                <a:spcPts val="0"/>
              </a:spcAft>
              <a:buNone/>
            </a:pPr>
            <a:endParaRPr sz="1300" b="0" i="0" u="none" strike="noStrike" cap="none">
              <a:solidFill>
                <a:srgbClr val="000000"/>
              </a:solidFill>
              <a:latin typeface="Arial"/>
              <a:ea typeface="Arial"/>
              <a:cs typeface="Arial"/>
              <a:sym typeface="Arial"/>
            </a:endParaRPr>
          </a:p>
          <a:p>
            <a:pPr marL="457200" marR="0" lvl="0" indent="-310680" algn="l" rtl="0">
              <a:lnSpc>
                <a:spcPct val="113000"/>
              </a:lnSpc>
              <a:spcBef>
                <a:spcPts val="0"/>
              </a:spcBef>
              <a:spcAft>
                <a:spcPts val="0"/>
              </a:spcAft>
              <a:buClr>
                <a:srgbClr val="222222"/>
              </a:buClr>
              <a:buSzPts val="1300"/>
              <a:buFont typeface="Raleway"/>
              <a:buChar char="●"/>
            </a:pPr>
            <a:r>
              <a:rPr lang="en-US" sz="1300" b="0" i="0" u="none" strike="noStrike" cap="none">
                <a:solidFill>
                  <a:srgbClr val="222222"/>
                </a:solidFill>
                <a:latin typeface="Raleway"/>
                <a:ea typeface="Raleway"/>
                <a:cs typeface="Raleway"/>
                <a:sym typeface="Raleway"/>
              </a:rPr>
              <a:t>Ubuntu </a:t>
            </a:r>
            <a:r>
              <a:rPr lang="en-US" sz="1300" b="1" i="0" u="none" strike="noStrike" cap="none">
                <a:solidFill>
                  <a:srgbClr val="222222"/>
                </a:solidFill>
                <a:latin typeface="Raleway"/>
                <a:ea typeface="Raleway"/>
                <a:cs typeface="Raleway"/>
                <a:sym typeface="Raleway"/>
              </a:rPr>
              <a:t>16.10</a:t>
            </a:r>
            <a:r>
              <a:rPr lang="en-US" sz="1300" b="0" i="0" u="none" strike="noStrike" cap="none">
                <a:solidFill>
                  <a:srgbClr val="222222"/>
                </a:solidFill>
                <a:latin typeface="Raleway"/>
                <a:ea typeface="Raleway"/>
                <a:cs typeface="Raleway"/>
                <a:sym typeface="Raleway"/>
              </a:rPr>
              <a:t> или Ubuntu </a:t>
            </a:r>
            <a:r>
              <a:rPr lang="en-US" sz="1300" b="1" i="0" u="none" strike="noStrike" cap="none">
                <a:solidFill>
                  <a:srgbClr val="222222"/>
                </a:solidFill>
                <a:latin typeface="Raleway"/>
                <a:ea typeface="Raleway"/>
                <a:cs typeface="Raleway"/>
                <a:sym typeface="Raleway"/>
              </a:rPr>
              <a:t>17.04</a:t>
            </a:r>
            <a:r>
              <a:rPr lang="en-US" sz="1300" b="0" i="0" u="none" strike="noStrike" cap="none">
                <a:solidFill>
                  <a:srgbClr val="222222"/>
                </a:solidFill>
                <a:latin typeface="Raleway"/>
                <a:ea typeface="Raleway"/>
                <a:cs typeface="Raleway"/>
                <a:sym typeface="Raleway"/>
              </a:rPr>
              <a:t> не предоставляют Python 3.6 по умолчанию. Вы можете установить его, выполнив следующие команды:</a:t>
            </a:r>
            <a:endParaRPr sz="1300" b="0" i="0" u="none" strike="noStrike" cap="none">
              <a:solidFill>
                <a:srgbClr val="000000"/>
              </a:solidFill>
              <a:latin typeface="Arial"/>
              <a:ea typeface="Arial"/>
              <a:cs typeface="Arial"/>
              <a:sym typeface="Arial"/>
            </a:endParaRPr>
          </a:p>
          <a:p>
            <a:pPr marL="457200" marR="0" lvl="0" indent="0" algn="l" rtl="0">
              <a:lnSpc>
                <a:spcPct val="113000"/>
              </a:lnSpc>
              <a:spcBef>
                <a:spcPts val="0"/>
              </a:spcBef>
              <a:spcAft>
                <a:spcPts val="0"/>
              </a:spcAft>
              <a:buNone/>
            </a:pPr>
            <a:r>
              <a:rPr lang="en-US" sz="900" b="0" i="0" u="none" strike="noStrike" cap="none">
                <a:solidFill>
                  <a:srgbClr val="222222"/>
                </a:solidFill>
                <a:latin typeface="Raleway"/>
                <a:ea typeface="Raleway"/>
                <a:cs typeface="Raleway"/>
                <a:sym typeface="Raleway"/>
              </a:rPr>
              <a:t>&gt;&gt;&gt; $ sudo apt-get update</a:t>
            </a:r>
            <a:endParaRPr sz="900" b="0" i="0" u="none" strike="noStrike" cap="none">
              <a:solidFill>
                <a:srgbClr val="000000"/>
              </a:solidFill>
              <a:latin typeface="Arial"/>
              <a:ea typeface="Arial"/>
              <a:cs typeface="Arial"/>
              <a:sym typeface="Arial"/>
            </a:endParaRPr>
          </a:p>
          <a:p>
            <a:pPr marL="457200" marR="0" lvl="0" indent="0" algn="l" rtl="0">
              <a:lnSpc>
                <a:spcPct val="113000"/>
              </a:lnSpc>
              <a:spcBef>
                <a:spcPts val="0"/>
              </a:spcBef>
              <a:spcAft>
                <a:spcPts val="0"/>
              </a:spcAft>
              <a:buNone/>
            </a:pPr>
            <a:r>
              <a:rPr lang="en-US" sz="900" b="0" i="0" u="none" strike="noStrike" cap="none">
                <a:solidFill>
                  <a:srgbClr val="222222"/>
                </a:solidFill>
                <a:latin typeface="Raleway"/>
                <a:ea typeface="Raleway"/>
                <a:cs typeface="Raleway"/>
                <a:sym typeface="Raleway"/>
              </a:rPr>
              <a:t>&gt;&gt;&gt; $ sudo apt-get install python3.6</a:t>
            </a:r>
            <a:endParaRPr sz="900" b="0" i="0" u="none" strike="noStrike" cap="none">
              <a:solidFill>
                <a:srgbClr val="000000"/>
              </a:solidFill>
              <a:latin typeface="Arial"/>
              <a:ea typeface="Arial"/>
              <a:cs typeface="Arial"/>
              <a:sym typeface="Arial"/>
            </a:endParaRPr>
          </a:p>
          <a:p>
            <a:pPr marL="0" marR="0" lvl="0" indent="0" algn="l" rtl="0">
              <a:lnSpc>
                <a:spcPct val="113000"/>
              </a:lnSpc>
              <a:spcBef>
                <a:spcPts val="0"/>
              </a:spcBef>
              <a:spcAft>
                <a:spcPts val="0"/>
              </a:spcAft>
              <a:buNone/>
            </a:pPr>
            <a:endParaRPr sz="900" b="0" i="0" u="none" strike="noStrike" cap="none">
              <a:solidFill>
                <a:srgbClr val="000000"/>
              </a:solidFill>
              <a:latin typeface="Arial"/>
              <a:ea typeface="Arial"/>
              <a:cs typeface="Arial"/>
              <a:sym typeface="Arial"/>
            </a:endParaRPr>
          </a:p>
          <a:p>
            <a:pPr marL="457200" marR="0" lvl="0" indent="-310680" algn="l" rtl="0">
              <a:lnSpc>
                <a:spcPct val="113000"/>
              </a:lnSpc>
              <a:spcBef>
                <a:spcPts val="0"/>
              </a:spcBef>
              <a:spcAft>
                <a:spcPts val="0"/>
              </a:spcAft>
              <a:buClr>
                <a:srgbClr val="222222"/>
              </a:buClr>
              <a:buSzPts val="1300"/>
              <a:buFont typeface="Raleway"/>
              <a:buChar char="●"/>
            </a:pPr>
            <a:r>
              <a:rPr lang="en-US" sz="1300" b="0" i="0" u="none" strike="noStrike" cap="none">
                <a:solidFill>
                  <a:srgbClr val="222222"/>
                </a:solidFill>
                <a:latin typeface="Raleway"/>
                <a:ea typeface="Raleway"/>
                <a:cs typeface="Raleway"/>
                <a:sym typeface="Raleway"/>
              </a:rPr>
              <a:t>Если вы используете Ubuntu </a:t>
            </a:r>
            <a:r>
              <a:rPr lang="en-US" sz="1300" b="1" i="0" u="none" strike="noStrike" cap="none">
                <a:solidFill>
                  <a:srgbClr val="222222"/>
                </a:solidFill>
                <a:latin typeface="Raleway"/>
                <a:ea typeface="Raleway"/>
                <a:cs typeface="Raleway"/>
                <a:sym typeface="Raleway"/>
              </a:rPr>
              <a:t>14.04</a:t>
            </a:r>
            <a:r>
              <a:rPr lang="en-US" sz="1300" b="0" i="0" u="none" strike="noStrike" cap="none">
                <a:solidFill>
                  <a:srgbClr val="222222"/>
                </a:solidFill>
                <a:latin typeface="Raleway"/>
                <a:ea typeface="Raleway"/>
                <a:cs typeface="Raleway"/>
                <a:sym typeface="Raleway"/>
              </a:rPr>
              <a:t> или Ubuntu </a:t>
            </a:r>
            <a:r>
              <a:rPr lang="en-US" sz="1300" b="1" i="0" u="none" strike="noStrike" cap="none">
                <a:solidFill>
                  <a:srgbClr val="222222"/>
                </a:solidFill>
                <a:latin typeface="Raleway"/>
                <a:ea typeface="Raleway"/>
                <a:cs typeface="Raleway"/>
                <a:sym typeface="Raleway"/>
              </a:rPr>
              <a:t>16.04</a:t>
            </a:r>
            <a:r>
              <a:rPr lang="en-US" sz="1300" b="0" i="0" u="none" strike="noStrike" cap="none">
                <a:solidFill>
                  <a:srgbClr val="222222"/>
                </a:solidFill>
                <a:latin typeface="Raleway"/>
                <a:ea typeface="Raleway"/>
                <a:cs typeface="Raleway"/>
                <a:sym typeface="Raleway"/>
              </a:rPr>
              <a:t>, выполните следующую команду:</a:t>
            </a:r>
            <a:endParaRPr sz="1300" b="0" i="0" u="none" strike="noStrike" cap="none">
              <a:solidFill>
                <a:srgbClr val="000000"/>
              </a:solidFill>
              <a:latin typeface="Arial"/>
              <a:ea typeface="Arial"/>
              <a:cs typeface="Arial"/>
              <a:sym typeface="Arial"/>
            </a:endParaRPr>
          </a:p>
          <a:p>
            <a:pPr marL="457200" marR="0" lvl="0" indent="0" algn="l" rtl="0">
              <a:lnSpc>
                <a:spcPct val="113000"/>
              </a:lnSpc>
              <a:spcBef>
                <a:spcPts val="0"/>
              </a:spcBef>
              <a:spcAft>
                <a:spcPts val="0"/>
              </a:spcAft>
              <a:buNone/>
            </a:pPr>
            <a:r>
              <a:rPr lang="en-US" sz="900" b="0" i="0" u="none" strike="noStrike" cap="none">
                <a:solidFill>
                  <a:srgbClr val="222222"/>
                </a:solidFill>
                <a:latin typeface="Raleway"/>
                <a:ea typeface="Raleway"/>
                <a:cs typeface="Raleway"/>
                <a:sym typeface="Raleway"/>
              </a:rPr>
              <a:t>&gt;&gt;&gt; $ sudo add-apt-repository ppa:deadsnakes/ppa</a:t>
            </a:r>
            <a:endParaRPr sz="900" b="0" i="0" u="none" strike="noStrike" cap="none">
              <a:solidFill>
                <a:srgbClr val="000000"/>
              </a:solidFill>
              <a:latin typeface="Arial"/>
              <a:ea typeface="Arial"/>
              <a:cs typeface="Arial"/>
              <a:sym typeface="Arial"/>
            </a:endParaRPr>
          </a:p>
          <a:p>
            <a:pPr marL="457200" marR="0" lvl="0" indent="0" algn="l" rtl="0">
              <a:lnSpc>
                <a:spcPct val="113000"/>
              </a:lnSpc>
              <a:spcBef>
                <a:spcPts val="0"/>
              </a:spcBef>
              <a:spcAft>
                <a:spcPts val="0"/>
              </a:spcAft>
              <a:buNone/>
            </a:pPr>
            <a:r>
              <a:rPr lang="en-US" sz="900" b="0" i="0" u="none" strike="noStrike" cap="none">
                <a:solidFill>
                  <a:srgbClr val="222222"/>
                </a:solidFill>
                <a:latin typeface="Raleway"/>
                <a:ea typeface="Raleway"/>
                <a:cs typeface="Raleway"/>
                <a:sym typeface="Raleway"/>
              </a:rPr>
              <a:t>&gt;&gt;&gt; $ sudo apt-get update</a:t>
            </a:r>
            <a:endParaRPr sz="900" b="0" i="0" u="none" strike="noStrike" cap="none">
              <a:solidFill>
                <a:srgbClr val="000000"/>
              </a:solidFill>
              <a:latin typeface="Arial"/>
              <a:ea typeface="Arial"/>
              <a:cs typeface="Arial"/>
              <a:sym typeface="Arial"/>
            </a:endParaRPr>
          </a:p>
          <a:p>
            <a:pPr marL="457200" marR="0" lvl="0" indent="0" algn="l" rtl="0">
              <a:lnSpc>
                <a:spcPct val="113000"/>
              </a:lnSpc>
              <a:spcBef>
                <a:spcPts val="0"/>
              </a:spcBef>
              <a:spcAft>
                <a:spcPts val="0"/>
              </a:spcAft>
              <a:buNone/>
            </a:pPr>
            <a:r>
              <a:rPr lang="en-US" sz="900" b="0" i="0" u="none" strike="noStrike" cap="none">
                <a:solidFill>
                  <a:srgbClr val="222222"/>
                </a:solidFill>
                <a:latin typeface="Raleway"/>
                <a:ea typeface="Raleway"/>
                <a:cs typeface="Raleway"/>
                <a:sym typeface="Raleway"/>
              </a:rPr>
              <a:t>&gt;&gt;&gt; $ sudo apt-get install python3.6</a:t>
            </a:r>
            <a:endParaRPr sz="900" b="0" i="0" u="none" strike="noStrike" cap="non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8"/>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macOS</a:t>
            </a:r>
            <a:endParaRPr sz="2600" b="0" i="0" u="none" strike="noStrike" cap="none">
              <a:solidFill>
                <a:srgbClr val="000000"/>
              </a:solidFill>
              <a:latin typeface="Arial"/>
              <a:ea typeface="Arial"/>
              <a:cs typeface="Arial"/>
              <a:sym typeface="Arial"/>
            </a:endParaRPr>
          </a:p>
        </p:txBody>
      </p:sp>
      <p:sp>
        <p:nvSpPr>
          <p:cNvPr id="194" name="Google Shape;194;p38"/>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457200" marR="0" lvl="0" indent="-310680" algn="l" rtl="0">
              <a:lnSpc>
                <a:spcPct val="115000"/>
              </a:lnSpc>
              <a:spcBef>
                <a:spcPts val="0"/>
              </a:spcBef>
              <a:spcAft>
                <a:spcPts val="0"/>
              </a:spcAft>
              <a:buClr>
                <a:srgbClr val="595959"/>
              </a:buClr>
              <a:buSzPts val="1300"/>
              <a:buFont typeface="Raleway"/>
              <a:buAutoNum type="arabicPeriod"/>
            </a:pPr>
            <a:r>
              <a:rPr lang="en-US" sz="1300" b="0" i="0" u="none" strike="noStrike" cap="none" dirty="0" err="1">
                <a:solidFill>
                  <a:srgbClr val="595959"/>
                </a:solidFill>
                <a:latin typeface="Raleway"/>
                <a:ea typeface="Raleway"/>
                <a:cs typeface="Raleway"/>
                <a:sym typeface="Raleway"/>
              </a:rPr>
              <a:t>Установка</a:t>
            </a:r>
            <a:r>
              <a:rPr lang="en-US" sz="1300" b="0" i="0" u="none" strike="noStrike" cap="none" dirty="0">
                <a:solidFill>
                  <a:srgbClr val="595959"/>
                </a:solidFill>
                <a:latin typeface="Raleway"/>
                <a:ea typeface="Raleway"/>
                <a:cs typeface="Raleway"/>
                <a:sym typeface="Raleway"/>
              </a:rPr>
              <a:t> homebrew</a:t>
            </a:r>
            <a:endParaRPr sz="1300" b="0" i="0" u="none" strike="noStrike" cap="none" dirty="0">
              <a:solidFill>
                <a:srgbClr val="000000"/>
              </a:solidFill>
              <a:latin typeface="Arial"/>
              <a:ea typeface="Arial"/>
              <a:cs typeface="Arial"/>
              <a:sym typeface="Arial"/>
            </a:endParaRPr>
          </a:p>
          <a:p>
            <a:pPr marL="914400" marR="0" lvl="1" indent="-298080" algn="l" rtl="0">
              <a:lnSpc>
                <a:spcPct val="115000"/>
              </a:lnSpc>
              <a:spcBef>
                <a:spcPts val="0"/>
              </a:spcBef>
              <a:spcAft>
                <a:spcPts val="0"/>
              </a:spcAft>
              <a:buClr>
                <a:srgbClr val="595959"/>
              </a:buClr>
              <a:buSzPts val="1100"/>
              <a:buFont typeface="Raleway"/>
              <a:buAutoNum type="alphaLcPeriod"/>
            </a:pPr>
            <a:r>
              <a:rPr lang="en-US" sz="1100" b="0" i="0" u="none" strike="noStrike" cap="none" dirty="0" err="1">
                <a:solidFill>
                  <a:srgbClr val="595959"/>
                </a:solidFill>
                <a:latin typeface="Raleway"/>
                <a:ea typeface="Raleway"/>
                <a:cs typeface="Raleway"/>
                <a:sym typeface="Raleway"/>
              </a:rPr>
              <a:t>Скопируйте</a:t>
            </a:r>
            <a:r>
              <a:rPr lang="en-US" sz="1100" b="0" i="0" u="none" strike="noStrike" cap="none" dirty="0">
                <a:solidFill>
                  <a:srgbClr val="595959"/>
                </a:solidFill>
                <a:latin typeface="Raleway"/>
                <a:ea typeface="Raleway"/>
                <a:cs typeface="Raleway"/>
                <a:sym typeface="Raleway"/>
              </a:rPr>
              <a:t> </a:t>
            </a:r>
            <a:r>
              <a:rPr lang="en-US" sz="1100" b="0" i="0" u="none" strike="noStrike" cap="none" dirty="0" err="1">
                <a:solidFill>
                  <a:srgbClr val="595959"/>
                </a:solidFill>
                <a:latin typeface="Raleway"/>
                <a:ea typeface="Raleway"/>
                <a:cs typeface="Raleway"/>
                <a:sym typeface="Raleway"/>
              </a:rPr>
              <a:t>команду</a:t>
            </a:r>
            <a:r>
              <a:rPr lang="en-US" sz="1100" b="0" i="0" u="none" strike="noStrike" cap="none" dirty="0">
                <a:solidFill>
                  <a:srgbClr val="595959"/>
                </a:solidFill>
                <a:latin typeface="Raleway"/>
                <a:ea typeface="Raleway"/>
                <a:cs typeface="Raleway"/>
                <a:sym typeface="Raleway"/>
              </a:rPr>
              <a:t> /</a:t>
            </a:r>
            <a:r>
              <a:rPr lang="en-US" sz="1100" b="0" i="0" u="none" strike="noStrike" cap="none" dirty="0" err="1">
                <a:solidFill>
                  <a:srgbClr val="595959"/>
                </a:solidFill>
                <a:latin typeface="Raleway"/>
                <a:ea typeface="Raleway"/>
                <a:cs typeface="Raleway"/>
                <a:sym typeface="Raleway"/>
              </a:rPr>
              <a:t>usr</a:t>
            </a:r>
            <a:r>
              <a:rPr lang="en-US" sz="1100" b="0" i="0" u="none" strike="noStrike" cap="none" dirty="0">
                <a:solidFill>
                  <a:srgbClr val="595959"/>
                </a:solidFill>
                <a:latin typeface="Raleway"/>
                <a:ea typeface="Raleway"/>
                <a:cs typeface="Raleway"/>
                <a:sym typeface="Raleway"/>
              </a:rPr>
              <a:t>/bin/ruby -e "$(curl -</a:t>
            </a:r>
            <a:r>
              <a:rPr lang="en-US" sz="1100" b="0" i="0" u="none" strike="noStrike" cap="none" dirty="0" err="1">
                <a:solidFill>
                  <a:srgbClr val="595959"/>
                </a:solidFill>
                <a:latin typeface="Raleway"/>
                <a:ea typeface="Raleway"/>
                <a:cs typeface="Raleway"/>
                <a:sym typeface="Raleway"/>
              </a:rPr>
              <a:t>fsSL</a:t>
            </a:r>
            <a:r>
              <a:rPr lang="en-US" sz="1100" b="0" i="0" u="none" strike="noStrike" cap="none" dirty="0">
                <a:solidFill>
                  <a:srgbClr val="595959"/>
                </a:solidFill>
                <a:latin typeface="Raleway"/>
                <a:ea typeface="Raleway"/>
                <a:cs typeface="Raleway"/>
                <a:sym typeface="Raleway"/>
              </a:rPr>
              <a:t> </a:t>
            </a:r>
            <a:r>
              <a:rPr lang="en-US" sz="1100" b="0" i="0" u="sng" strike="noStrike" cap="none" dirty="0">
                <a:solidFill>
                  <a:schemeClr val="hlink"/>
                </a:solidFill>
                <a:latin typeface="Raleway"/>
                <a:ea typeface="Raleway"/>
                <a:cs typeface="Raleway"/>
                <a:sym typeface="Raleway"/>
                <a:hlinkClick r:id="rId3"/>
              </a:rPr>
              <a:t>https://raw.githubusercontent.com/Homebrew/install/master/install</a:t>
            </a:r>
            <a:r>
              <a:rPr lang="en-US" sz="1100" b="0" i="0" u="none" strike="noStrike" cap="none" dirty="0">
                <a:solidFill>
                  <a:srgbClr val="595959"/>
                </a:solidFill>
                <a:latin typeface="Raleway"/>
                <a:ea typeface="Raleway"/>
                <a:cs typeface="Raleway"/>
                <a:sym typeface="Raleway"/>
              </a:rPr>
              <a:t>)" в </a:t>
            </a:r>
            <a:r>
              <a:rPr lang="en-US" sz="1100" b="0" i="0" u="none" strike="noStrike" cap="none" dirty="0" err="1">
                <a:solidFill>
                  <a:srgbClr val="595959"/>
                </a:solidFill>
                <a:latin typeface="Raleway"/>
                <a:ea typeface="Raleway"/>
                <a:cs typeface="Raleway"/>
                <a:sym typeface="Raleway"/>
              </a:rPr>
              <a:t>терминал</a:t>
            </a:r>
            <a:r>
              <a:rPr lang="en-US" sz="1100" b="0" i="0" u="none" strike="noStrike" cap="none" dirty="0">
                <a:solidFill>
                  <a:srgbClr val="595959"/>
                </a:solidFill>
                <a:latin typeface="Raleway"/>
                <a:ea typeface="Raleway"/>
                <a:cs typeface="Raleway"/>
                <a:sym typeface="Raleway"/>
              </a:rPr>
              <a:t> и </a:t>
            </a:r>
            <a:r>
              <a:rPr lang="en-US" sz="1100" b="0" i="0" u="none" strike="noStrike" cap="none" dirty="0" err="1">
                <a:solidFill>
                  <a:srgbClr val="595959"/>
                </a:solidFill>
                <a:latin typeface="Raleway"/>
                <a:ea typeface="Raleway"/>
                <a:cs typeface="Raleway"/>
                <a:sym typeface="Raleway"/>
              </a:rPr>
              <a:t>нажмите</a:t>
            </a:r>
            <a:r>
              <a:rPr lang="en-US" sz="1100" b="0" i="0" u="none" strike="noStrike" cap="none" dirty="0">
                <a:solidFill>
                  <a:srgbClr val="595959"/>
                </a:solidFill>
                <a:latin typeface="Raleway"/>
                <a:ea typeface="Raleway"/>
                <a:cs typeface="Raleway"/>
                <a:sym typeface="Raleway"/>
              </a:rPr>
              <a:t> enter</a:t>
            </a:r>
            <a:endParaRPr sz="1100" b="0" i="0" u="none" strike="noStrike" cap="none" dirty="0">
              <a:solidFill>
                <a:srgbClr val="000000"/>
              </a:solidFill>
              <a:latin typeface="Arial"/>
              <a:ea typeface="Arial"/>
              <a:cs typeface="Arial"/>
              <a:sym typeface="Arial"/>
            </a:endParaRPr>
          </a:p>
          <a:p>
            <a:pPr marL="914400" marR="0" lvl="1" indent="-298080" algn="l" rtl="0">
              <a:lnSpc>
                <a:spcPct val="115000"/>
              </a:lnSpc>
              <a:spcBef>
                <a:spcPts val="0"/>
              </a:spcBef>
              <a:spcAft>
                <a:spcPts val="0"/>
              </a:spcAft>
              <a:buClr>
                <a:srgbClr val="595959"/>
              </a:buClr>
              <a:buSzPts val="1100"/>
              <a:buFont typeface="Raleway"/>
              <a:buAutoNum type="alphaLcPeriod"/>
            </a:pPr>
            <a:r>
              <a:rPr lang="en-US" sz="1100" b="0" i="0" u="none" strike="noStrike" cap="none" dirty="0" err="1">
                <a:solidFill>
                  <a:srgbClr val="595959"/>
                </a:solidFill>
                <a:latin typeface="Raleway"/>
                <a:ea typeface="Raleway"/>
                <a:cs typeface="Raleway"/>
                <a:sym typeface="Raleway"/>
              </a:rPr>
              <a:t>Необходимо</a:t>
            </a:r>
            <a:r>
              <a:rPr lang="en-US" sz="1100" b="0" i="0" u="none" strike="noStrike" cap="none" dirty="0">
                <a:solidFill>
                  <a:srgbClr val="595959"/>
                </a:solidFill>
                <a:latin typeface="Raleway"/>
                <a:ea typeface="Raleway"/>
                <a:cs typeface="Raleway"/>
                <a:sym typeface="Raleway"/>
              </a:rPr>
              <a:t> </a:t>
            </a:r>
            <a:r>
              <a:rPr lang="en-US" sz="1100" b="0" i="0" u="none" strike="noStrike" cap="none" dirty="0" err="1">
                <a:solidFill>
                  <a:srgbClr val="595959"/>
                </a:solidFill>
                <a:latin typeface="Raleway"/>
                <a:ea typeface="Raleway"/>
                <a:cs typeface="Raleway"/>
                <a:sym typeface="Raleway"/>
              </a:rPr>
              <a:t>подтвердить</a:t>
            </a:r>
            <a:r>
              <a:rPr lang="en-US" sz="1100" b="0" i="0" u="none" strike="noStrike" cap="none" dirty="0">
                <a:solidFill>
                  <a:srgbClr val="595959"/>
                </a:solidFill>
                <a:latin typeface="Raleway"/>
                <a:ea typeface="Raleway"/>
                <a:cs typeface="Raleway"/>
                <a:sym typeface="Raleway"/>
              </a:rPr>
              <a:t> </a:t>
            </a:r>
            <a:r>
              <a:rPr lang="en-US" sz="1100" b="0" i="0" u="none" strike="noStrike" cap="none" dirty="0" err="1">
                <a:solidFill>
                  <a:srgbClr val="595959"/>
                </a:solidFill>
                <a:latin typeface="Raleway"/>
                <a:ea typeface="Raleway"/>
                <a:cs typeface="Raleway"/>
                <a:sym typeface="Raleway"/>
              </a:rPr>
              <a:t>установку</a:t>
            </a:r>
            <a:r>
              <a:rPr lang="en-US" sz="1100" b="0" i="0" u="none" strike="noStrike" cap="none" dirty="0">
                <a:solidFill>
                  <a:srgbClr val="595959"/>
                </a:solidFill>
                <a:latin typeface="Raleway"/>
                <a:ea typeface="Raleway"/>
                <a:cs typeface="Raleway"/>
                <a:sym typeface="Raleway"/>
              </a:rPr>
              <a:t>.</a:t>
            </a:r>
            <a:endParaRPr sz="1100" b="0" i="0" u="none" strike="noStrike" cap="none" dirty="0">
              <a:solidFill>
                <a:srgbClr val="000000"/>
              </a:solidFill>
              <a:latin typeface="Arial"/>
              <a:ea typeface="Arial"/>
              <a:cs typeface="Arial"/>
              <a:sym typeface="Arial"/>
            </a:endParaRPr>
          </a:p>
          <a:p>
            <a:pPr marL="914400" marR="0" lvl="1" indent="-298080" algn="l" rtl="0">
              <a:lnSpc>
                <a:spcPct val="115000"/>
              </a:lnSpc>
              <a:spcBef>
                <a:spcPts val="0"/>
              </a:spcBef>
              <a:spcAft>
                <a:spcPts val="0"/>
              </a:spcAft>
              <a:buClr>
                <a:srgbClr val="595959"/>
              </a:buClr>
              <a:buSzPts val="1100"/>
              <a:buFont typeface="Raleway"/>
              <a:buAutoNum type="alphaLcPeriod"/>
            </a:pPr>
            <a:r>
              <a:rPr lang="en-US" sz="1100" b="0" i="0" u="none" strike="noStrike" cap="none" dirty="0" err="1">
                <a:solidFill>
                  <a:srgbClr val="595959"/>
                </a:solidFill>
                <a:latin typeface="Raleway"/>
                <a:ea typeface="Raleway"/>
                <a:cs typeface="Raleway"/>
                <a:sym typeface="Raleway"/>
              </a:rPr>
              <a:t>Введите</a:t>
            </a:r>
            <a:r>
              <a:rPr lang="en-US" sz="1100" b="0" i="0" u="none" strike="noStrike" cap="none" dirty="0">
                <a:solidFill>
                  <a:srgbClr val="595959"/>
                </a:solidFill>
                <a:latin typeface="Raleway"/>
                <a:ea typeface="Raleway"/>
                <a:cs typeface="Raleway"/>
                <a:sym typeface="Raleway"/>
              </a:rPr>
              <a:t> </a:t>
            </a:r>
            <a:r>
              <a:rPr lang="en-US" sz="1100" b="0" i="0" u="none" strike="noStrike" cap="none" dirty="0" err="1">
                <a:solidFill>
                  <a:srgbClr val="595959"/>
                </a:solidFill>
                <a:latin typeface="Raleway"/>
                <a:ea typeface="Raleway"/>
                <a:cs typeface="Raleway"/>
                <a:sym typeface="Raleway"/>
              </a:rPr>
              <a:t>пароль</a:t>
            </a:r>
            <a:r>
              <a:rPr lang="en-US" sz="1100" b="0" i="0" u="none" strike="noStrike" cap="none" dirty="0">
                <a:solidFill>
                  <a:srgbClr val="595959"/>
                </a:solidFill>
                <a:latin typeface="Raleway"/>
                <a:ea typeface="Raleway"/>
                <a:cs typeface="Raleway"/>
                <a:sym typeface="Raleway"/>
              </a:rPr>
              <a:t>.</a:t>
            </a:r>
            <a:endParaRPr sz="1100" b="0" i="0" u="none" strike="noStrike" cap="none" dirty="0">
              <a:solidFill>
                <a:srgbClr val="000000"/>
              </a:solidFill>
              <a:latin typeface="Arial"/>
              <a:ea typeface="Arial"/>
              <a:cs typeface="Arial"/>
              <a:sym typeface="Arial"/>
            </a:endParaRPr>
          </a:p>
          <a:p>
            <a:pPr marL="457200" marR="0" lvl="0" indent="-310680" algn="l" rtl="0">
              <a:lnSpc>
                <a:spcPct val="115000"/>
              </a:lnSpc>
              <a:spcBef>
                <a:spcPts val="0"/>
              </a:spcBef>
              <a:spcAft>
                <a:spcPts val="0"/>
              </a:spcAft>
              <a:buClr>
                <a:srgbClr val="595959"/>
              </a:buClr>
              <a:buSzPts val="1300"/>
              <a:buFont typeface="Raleway"/>
              <a:buAutoNum type="arabicPeriod"/>
            </a:pPr>
            <a:r>
              <a:rPr lang="en-US" sz="1300" b="0" i="0" u="none" strike="noStrike" cap="none" dirty="0" err="1">
                <a:solidFill>
                  <a:srgbClr val="595959"/>
                </a:solidFill>
                <a:latin typeface="Raleway"/>
                <a:ea typeface="Raleway"/>
                <a:cs typeface="Raleway"/>
                <a:sym typeface="Raleway"/>
              </a:rPr>
              <a:t>Установка</a:t>
            </a:r>
            <a:r>
              <a:rPr lang="en-US" sz="1300" b="0" i="0" u="none" strike="noStrike" cap="none" dirty="0">
                <a:solidFill>
                  <a:srgbClr val="595959"/>
                </a:solidFill>
                <a:latin typeface="Raleway"/>
                <a:ea typeface="Raleway"/>
                <a:cs typeface="Raleway"/>
                <a:sym typeface="Raleway"/>
              </a:rPr>
              <a:t> Python</a:t>
            </a:r>
            <a:endParaRPr sz="1300" b="0" i="0" u="none" strike="noStrike" cap="none" dirty="0">
              <a:solidFill>
                <a:srgbClr val="000000"/>
              </a:solidFill>
              <a:latin typeface="Arial"/>
              <a:ea typeface="Arial"/>
              <a:cs typeface="Arial"/>
              <a:sym typeface="Arial"/>
            </a:endParaRPr>
          </a:p>
          <a:p>
            <a:pPr marL="914400" marR="0" lvl="1" indent="-298080" algn="l" rtl="0">
              <a:lnSpc>
                <a:spcPct val="115000"/>
              </a:lnSpc>
              <a:spcBef>
                <a:spcPts val="0"/>
              </a:spcBef>
              <a:spcAft>
                <a:spcPts val="0"/>
              </a:spcAft>
              <a:buClr>
                <a:srgbClr val="595959"/>
              </a:buClr>
              <a:buSzPts val="1100"/>
              <a:buFont typeface="Raleway"/>
              <a:buAutoNum type="alphaLcPeriod"/>
            </a:pPr>
            <a:r>
              <a:rPr lang="en-US" sz="1100" b="0" i="0" u="none" strike="noStrike" cap="none" dirty="0" err="1">
                <a:solidFill>
                  <a:srgbClr val="595959"/>
                </a:solidFill>
                <a:latin typeface="Raleway"/>
                <a:ea typeface="Raleway"/>
                <a:cs typeface="Raleway"/>
                <a:sym typeface="Raleway"/>
              </a:rPr>
              <a:t>Когда</a:t>
            </a:r>
            <a:r>
              <a:rPr lang="en-US" sz="1100" b="0" i="0" u="none" strike="noStrike" cap="none" dirty="0">
                <a:solidFill>
                  <a:srgbClr val="595959"/>
                </a:solidFill>
                <a:latin typeface="Raleway"/>
                <a:ea typeface="Raleway"/>
                <a:cs typeface="Raleway"/>
                <a:sym typeface="Raleway"/>
              </a:rPr>
              <a:t> homebrew </a:t>
            </a:r>
            <a:r>
              <a:rPr lang="en-US" sz="1100" b="0" i="0" u="none" strike="noStrike" cap="none" dirty="0" err="1">
                <a:solidFill>
                  <a:srgbClr val="595959"/>
                </a:solidFill>
                <a:latin typeface="Raleway"/>
                <a:ea typeface="Raleway"/>
                <a:cs typeface="Raleway"/>
                <a:sym typeface="Raleway"/>
              </a:rPr>
              <a:t>установлен</a:t>
            </a:r>
            <a:r>
              <a:rPr lang="en-US" sz="1100" b="0" i="0" u="none" strike="noStrike" cap="none" dirty="0">
                <a:solidFill>
                  <a:srgbClr val="595959"/>
                </a:solidFill>
                <a:latin typeface="Raleway"/>
                <a:ea typeface="Raleway"/>
                <a:cs typeface="Raleway"/>
                <a:sym typeface="Raleway"/>
              </a:rPr>
              <a:t>, </a:t>
            </a:r>
            <a:r>
              <a:rPr lang="en-US" sz="1100" b="0" i="0" u="none" strike="noStrike" cap="none" dirty="0" err="1">
                <a:solidFill>
                  <a:srgbClr val="595959"/>
                </a:solidFill>
                <a:latin typeface="Raleway"/>
                <a:ea typeface="Raleway"/>
                <a:cs typeface="Raleway"/>
                <a:sym typeface="Raleway"/>
              </a:rPr>
              <a:t>вернитесь</a:t>
            </a:r>
            <a:r>
              <a:rPr lang="en-US" sz="1100" b="0" i="0" u="none" strike="noStrike" cap="none" dirty="0">
                <a:solidFill>
                  <a:srgbClr val="595959"/>
                </a:solidFill>
                <a:latin typeface="Raleway"/>
                <a:ea typeface="Raleway"/>
                <a:cs typeface="Raleway"/>
                <a:sym typeface="Raleway"/>
              </a:rPr>
              <a:t> в </a:t>
            </a:r>
            <a:r>
              <a:rPr lang="en-US" sz="1100" b="0" i="0" u="none" strike="noStrike" cap="none" dirty="0" err="1">
                <a:solidFill>
                  <a:srgbClr val="595959"/>
                </a:solidFill>
                <a:latin typeface="Raleway"/>
                <a:ea typeface="Raleway"/>
                <a:cs typeface="Raleway"/>
                <a:sym typeface="Raleway"/>
              </a:rPr>
              <a:t>терминал</a:t>
            </a:r>
            <a:r>
              <a:rPr lang="en-US" sz="1100" b="0" i="0" u="none" strike="noStrike" cap="none" dirty="0">
                <a:solidFill>
                  <a:srgbClr val="595959"/>
                </a:solidFill>
                <a:latin typeface="Raleway"/>
                <a:ea typeface="Raleway"/>
                <a:cs typeface="Raleway"/>
                <a:sym typeface="Raleway"/>
              </a:rPr>
              <a:t> и </a:t>
            </a:r>
            <a:r>
              <a:rPr lang="en-US" sz="1100" b="0" i="0" u="none" strike="noStrike" cap="none" dirty="0" err="1">
                <a:solidFill>
                  <a:srgbClr val="595959"/>
                </a:solidFill>
                <a:latin typeface="Raleway"/>
                <a:ea typeface="Raleway"/>
                <a:cs typeface="Raleway"/>
                <a:sym typeface="Raleway"/>
              </a:rPr>
              <a:t>выполните</a:t>
            </a:r>
            <a:r>
              <a:rPr lang="en-US" sz="1100" b="0" i="0" u="none" strike="noStrike" cap="none" dirty="0">
                <a:solidFill>
                  <a:srgbClr val="595959"/>
                </a:solidFill>
                <a:latin typeface="Raleway"/>
                <a:ea typeface="Raleway"/>
                <a:cs typeface="Raleway"/>
                <a:sym typeface="Raleway"/>
              </a:rPr>
              <a:t> </a:t>
            </a:r>
            <a:r>
              <a:rPr lang="en-US" sz="1100" b="0" i="0" u="none" strike="noStrike" cap="none" dirty="0" err="1">
                <a:solidFill>
                  <a:srgbClr val="595959"/>
                </a:solidFill>
                <a:latin typeface="Raleway"/>
                <a:ea typeface="Raleway"/>
                <a:cs typeface="Raleway"/>
                <a:sym typeface="Raleway"/>
              </a:rPr>
              <a:t>там</a:t>
            </a:r>
            <a:r>
              <a:rPr lang="en-US" sz="1100" b="0" i="0" u="none" strike="noStrike" cap="none" dirty="0">
                <a:solidFill>
                  <a:srgbClr val="595959"/>
                </a:solidFill>
                <a:latin typeface="Raleway"/>
                <a:ea typeface="Raleway"/>
                <a:cs typeface="Raleway"/>
                <a:sym typeface="Raleway"/>
              </a:rPr>
              <a:t> </a:t>
            </a:r>
            <a:r>
              <a:rPr lang="en-US" sz="1100" b="0" i="0" u="none" strike="noStrike" cap="none" dirty="0" err="1">
                <a:solidFill>
                  <a:srgbClr val="595959"/>
                </a:solidFill>
                <a:latin typeface="Raleway"/>
                <a:ea typeface="Raleway"/>
                <a:cs typeface="Raleway"/>
                <a:sym typeface="Raleway"/>
              </a:rPr>
              <a:t>следующую</a:t>
            </a:r>
            <a:r>
              <a:rPr lang="en-US" sz="1100" b="0" i="0" u="none" strike="noStrike" cap="none" dirty="0">
                <a:solidFill>
                  <a:srgbClr val="595959"/>
                </a:solidFill>
                <a:latin typeface="Raleway"/>
                <a:ea typeface="Raleway"/>
                <a:cs typeface="Raleway"/>
                <a:sym typeface="Raleway"/>
              </a:rPr>
              <a:t> </a:t>
            </a:r>
            <a:r>
              <a:rPr lang="en-US" sz="1100" b="0" i="0" u="none" strike="noStrike" cap="none" dirty="0" err="1">
                <a:solidFill>
                  <a:srgbClr val="595959"/>
                </a:solidFill>
                <a:latin typeface="Raleway"/>
                <a:ea typeface="Raleway"/>
                <a:cs typeface="Raleway"/>
                <a:sym typeface="Raleway"/>
              </a:rPr>
              <a:t>команду</a:t>
            </a:r>
            <a:r>
              <a:rPr lang="en-US" sz="1100" b="0" i="0" u="none" strike="noStrike" cap="none" dirty="0">
                <a:solidFill>
                  <a:srgbClr val="595959"/>
                </a:solidFill>
                <a:latin typeface="Raleway"/>
                <a:ea typeface="Raleway"/>
                <a:cs typeface="Raleway"/>
                <a:sym typeface="Raleway"/>
              </a:rPr>
              <a:t>:</a:t>
            </a:r>
            <a:endParaRPr sz="1100" b="0" i="0" u="none" strike="noStrike" cap="none" dirty="0">
              <a:solidFill>
                <a:srgbClr val="000000"/>
              </a:solidFill>
              <a:latin typeface="Arial"/>
              <a:ea typeface="Arial"/>
              <a:cs typeface="Arial"/>
              <a:sym typeface="Arial"/>
            </a:endParaRPr>
          </a:p>
          <a:p>
            <a:pPr marL="914400" marR="0" lvl="0" indent="0" algn="l" rtl="0">
              <a:lnSpc>
                <a:spcPct val="115000"/>
              </a:lnSpc>
              <a:spcBef>
                <a:spcPts val="1599"/>
              </a:spcBef>
              <a:spcAft>
                <a:spcPts val="0"/>
              </a:spcAft>
              <a:buNone/>
            </a:pPr>
            <a:endParaRPr sz="1100" b="0" i="0" u="none" strike="noStrike" cap="none" dirty="0">
              <a:solidFill>
                <a:srgbClr val="000000"/>
              </a:solidFill>
              <a:latin typeface="Arial"/>
              <a:ea typeface="Arial"/>
              <a:cs typeface="Arial"/>
              <a:sym typeface="Arial"/>
            </a:endParaRPr>
          </a:p>
        </p:txBody>
      </p:sp>
      <p:pic>
        <p:nvPicPr>
          <p:cNvPr id="195" name="Google Shape;195;p38"/>
          <p:cNvPicPr preferRelativeResize="0"/>
          <p:nvPr/>
        </p:nvPicPr>
        <p:blipFill rotWithShape="1">
          <a:blip r:embed="rId4">
            <a:alphaModFix/>
          </a:blip>
          <a:srcRect/>
          <a:stretch/>
        </p:blipFill>
        <p:spPr>
          <a:xfrm>
            <a:off x="1617480" y="3795840"/>
            <a:ext cx="5911920" cy="82512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46"/>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Интерактивный Python</a:t>
            </a:r>
            <a:endParaRPr sz="2600" b="0" i="0" u="none" strike="noStrike" cap="none">
              <a:solidFill>
                <a:srgbClr val="000000"/>
              </a:solidFill>
              <a:latin typeface="Arial"/>
              <a:ea typeface="Arial"/>
              <a:cs typeface="Arial"/>
              <a:sym typeface="Arial"/>
            </a:endParaRPr>
          </a:p>
        </p:txBody>
      </p:sp>
      <p:sp>
        <p:nvSpPr>
          <p:cNvPr id="246" name="Google Shape;246;p46"/>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2400" b="0" i="0" u="none" strike="noStrike" cap="none" dirty="0">
                <a:solidFill>
                  <a:srgbClr val="3D464D"/>
                </a:solidFill>
                <a:latin typeface="Raleway"/>
                <a:ea typeface="Raleway"/>
                <a:cs typeface="Raleway"/>
                <a:sym typeface="Raleway"/>
              </a:rPr>
              <a:t>python</a:t>
            </a:r>
            <a:endParaRPr sz="2400" b="0" i="0" u="none" strike="noStrike" cap="none" dirty="0">
              <a:solidFill>
                <a:srgbClr val="000000"/>
              </a:solidFill>
              <a:latin typeface="Arial"/>
              <a:ea typeface="Arial"/>
              <a:cs typeface="Arial"/>
              <a:sym typeface="Arial"/>
            </a:endParaRPr>
          </a:p>
          <a:p>
            <a:pPr marL="0" marR="0" lvl="0" indent="0" algn="l" rtl="0">
              <a:lnSpc>
                <a:spcPct val="115000"/>
              </a:lnSpc>
              <a:spcBef>
                <a:spcPts val="1599"/>
              </a:spcBef>
              <a:spcAft>
                <a:spcPts val="0"/>
              </a:spcAft>
              <a:buNone/>
            </a:pPr>
            <a:r>
              <a:rPr lang="en-US" sz="2400" b="0" i="0" u="none" strike="noStrike" cap="none" dirty="0">
                <a:solidFill>
                  <a:srgbClr val="3D464D"/>
                </a:solidFill>
                <a:latin typeface="Raleway"/>
                <a:ea typeface="Raleway"/>
                <a:cs typeface="Raleway"/>
                <a:sym typeface="Raleway"/>
              </a:rPr>
              <a:t>&gt;&gt;&gt; print("Hello, </a:t>
            </a:r>
            <a:r>
              <a:rPr lang="en-US" sz="2400" dirty="0">
                <a:solidFill>
                  <a:srgbClr val="3D464D"/>
                </a:solidFill>
                <a:latin typeface="Raleway"/>
                <a:ea typeface="Raleway"/>
                <a:cs typeface="Raleway"/>
                <a:sym typeface="Raleway"/>
              </a:rPr>
              <a:t>World</a:t>
            </a:r>
            <a:r>
              <a:rPr lang="en-US" sz="2400" b="0" i="0" u="none" strike="noStrike" cap="none" dirty="0">
                <a:solidFill>
                  <a:srgbClr val="3D464D"/>
                </a:solidFill>
                <a:latin typeface="Raleway"/>
                <a:ea typeface="Raleway"/>
                <a:cs typeface="Raleway"/>
                <a:sym typeface="Raleway"/>
              </a:rPr>
              <a:t>!")</a:t>
            </a:r>
            <a:endParaRPr sz="2400" b="0" i="0" u="none" strike="noStrike" cap="none" dirty="0">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40"/>
          <p:cNvSpPr txBox="1"/>
          <p:nvPr/>
        </p:nvSpPr>
        <p:spPr>
          <a:xfrm>
            <a:off x="727560" y="2304000"/>
            <a:ext cx="7688520" cy="53496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Python editors and IDEs</a:t>
            </a:r>
            <a:br>
              <a:rPr lang="en-US" sz="1800" b="0" i="0" u="none" strike="noStrike" cap="none"/>
            </a:br>
            <a:endParaRPr sz="26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7"/>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Цели и задачи курса</a:t>
            </a:r>
            <a:endParaRPr sz="2600" b="0" i="0" u="none" strike="noStrike" cap="none">
              <a:solidFill>
                <a:srgbClr val="000000"/>
              </a:solidFill>
              <a:latin typeface="Arial"/>
              <a:ea typeface="Arial"/>
              <a:cs typeface="Arial"/>
              <a:sym typeface="Arial"/>
            </a:endParaRPr>
          </a:p>
        </p:txBody>
      </p:sp>
      <p:sp>
        <p:nvSpPr>
          <p:cNvPr id="72" name="Google Shape;72;p17"/>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300" b="0" i="0" u="none" strike="noStrike" cap="none">
                <a:solidFill>
                  <a:srgbClr val="000000"/>
                </a:solidFill>
                <a:latin typeface="Arial"/>
                <a:ea typeface="Arial"/>
                <a:cs typeface="Arial"/>
                <a:sym typeface="Arial"/>
              </a:rPr>
              <a:t>Основной целью курса "Автоматизированное тестирование на языке Python" является формирование базовых понятий об автоматизации тестирования и программирования на языке Python, так же развитие логики обучающихся.</a:t>
            </a:r>
            <a:endParaRPr sz="1300" b="0" i="0" u="none" strike="noStrike" cap="non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DEEC702-FAA7-4168-B349-E3B416616B77}"/>
              </a:ext>
            </a:extLst>
          </p:cNvPr>
          <p:cNvSpPr>
            <a:spLocks noGrp="1"/>
          </p:cNvSpPr>
          <p:nvPr>
            <p:ph type="title"/>
          </p:nvPr>
        </p:nvSpPr>
        <p:spPr/>
        <p:txBody>
          <a:bodyPr/>
          <a:lstStyle/>
          <a:p>
            <a:r>
              <a:rPr lang="ru-RU" dirty="0"/>
              <a:t>Первая программа на </a:t>
            </a:r>
            <a:r>
              <a:rPr lang="en-US" dirty="0"/>
              <a:t>python</a:t>
            </a:r>
            <a:endParaRPr lang="ru-RU" dirty="0"/>
          </a:p>
        </p:txBody>
      </p:sp>
      <p:sp>
        <p:nvSpPr>
          <p:cNvPr id="3" name="Объект 2">
            <a:extLst>
              <a:ext uri="{FF2B5EF4-FFF2-40B4-BE49-F238E27FC236}">
                <a16:creationId xmlns:a16="http://schemas.microsoft.com/office/drawing/2014/main" id="{94CD3BE3-EFF2-4D52-94AB-49B58CFF2F73}"/>
              </a:ext>
            </a:extLst>
          </p:cNvPr>
          <p:cNvSpPr>
            <a:spLocks noGrp="1"/>
          </p:cNvSpPr>
          <p:nvPr>
            <p:ph idx="1"/>
          </p:nvPr>
        </p:nvSpPr>
        <p:spPr/>
        <p:txBody>
          <a:bodyPr/>
          <a:lstStyle/>
          <a:p>
            <a:r>
              <a:rPr lang="en-US" dirty="0"/>
              <a:t>Python IDLE – </a:t>
            </a:r>
            <a:r>
              <a:rPr lang="ru-RU" dirty="0"/>
              <a:t>среда разработки на </a:t>
            </a:r>
            <a:r>
              <a:rPr lang="en-US" dirty="0"/>
              <a:t>python, </a:t>
            </a:r>
            <a:r>
              <a:rPr lang="ru-RU" dirty="0"/>
              <a:t>поставляемая вместе с интерпретатором.</a:t>
            </a:r>
            <a:endParaRPr lang="en-US" dirty="0"/>
          </a:p>
          <a:p>
            <a:r>
              <a:rPr lang="en-US" dirty="0"/>
              <a:t>IDE – </a:t>
            </a:r>
            <a:r>
              <a:rPr lang="ru-RU" dirty="0"/>
              <a:t>специальная программа для написания кода. Мы будем использовать </a:t>
            </a:r>
            <a:r>
              <a:rPr lang="en-US" dirty="0"/>
              <a:t>visual studio code.</a:t>
            </a:r>
            <a:endParaRPr lang="ru-RU" dirty="0"/>
          </a:p>
        </p:txBody>
      </p:sp>
    </p:spTree>
    <p:extLst>
      <p:ext uri="{BB962C8B-B14F-4D97-AF65-F5344CB8AC3E}">
        <p14:creationId xmlns:p14="http://schemas.microsoft.com/office/powerpoint/2010/main" val="10196362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1"/>
          <p:cNvSpPr txBox="1"/>
          <p:nvPr/>
        </p:nvSpPr>
        <p:spPr>
          <a:xfrm>
            <a:off x="729360" y="1470960"/>
            <a:ext cx="7688520" cy="286884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350" b="0" i="0" u="none" strike="noStrike" cap="none">
                <a:solidFill>
                  <a:srgbClr val="222222"/>
                </a:solidFill>
                <a:latin typeface="Raleway"/>
                <a:ea typeface="Raleway"/>
                <a:cs typeface="Raleway"/>
                <a:sym typeface="Raleway"/>
              </a:rPr>
              <a:t>IDE (или Integrated Development Environment) - это программа предназначенная для разработки программного обеспечения. Как понятно из названия, IDEs интегрирует несколько программ специально разработанных для программирования. Они обычно включают в себя:</a:t>
            </a:r>
            <a:endParaRPr sz="1350" b="0" i="0" u="none" strike="noStrike" cap="none">
              <a:solidFill>
                <a:srgbClr val="000000"/>
              </a:solidFill>
              <a:latin typeface="Arial"/>
              <a:ea typeface="Arial"/>
              <a:cs typeface="Arial"/>
              <a:sym typeface="Arial"/>
            </a:endParaRPr>
          </a:p>
          <a:p>
            <a:pPr marL="457200" marR="0" lvl="0" indent="-313920" algn="l" rtl="0">
              <a:lnSpc>
                <a:spcPct val="115000"/>
              </a:lnSpc>
              <a:spcBef>
                <a:spcPts val="1400"/>
              </a:spcBef>
              <a:spcAft>
                <a:spcPts val="0"/>
              </a:spcAft>
              <a:buClr>
                <a:srgbClr val="222222"/>
              </a:buClr>
              <a:buSzPts val="1350"/>
              <a:buFont typeface="Raleway"/>
              <a:buChar char="●"/>
            </a:pPr>
            <a:r>
              <a:rPr lang="en-US" sz="1350" b="0" i="0" u="none" strike="noStrike" cap="none">
                <a:solidFill>
                  <a:srgbClr val="222222"/>
                </a:solidFill>
                <a:latin typeface="Raleway"/>
                <a:ea typeface="Raleway"/>
                <a:cs typeface="Raleway"/>
                <a:sym typeface="Raleway"/>
              </a:rPr>
              <a:t>Редактирование кода (например, подсветка синтаксиса и автодополнение)</a:t>
            </a:r>
            <a:endParaRPr sz="1350" b="0" i="0" u="none" strike="noStrike" cap="none">
              <a:solidFill>
                <a:srgbClr val="000000"/>
              </a:solidFill>
              <a:latin typeface="Arial"/>
              <a:ea typeface="Arial"/>
              <a:cs typeface="Arial"/>
              <a:sym typeface="Arial"/>
            </a:endParaRPr>
          </a:p>
          <a:p>
            <a:pPr marL="457200" marR="0" lvl="0" indent="-313920" algn="l" rtl="0">
              <a:lnSpc>
                <a:spcPct val="115000"/>
              </a:lnSpc>
              <a:spcBef>
                <a:spcPts val="0"/>
              </a:spcBef>
              <a:spcAft>
                <a:spcPts val="0"/>
              </a:spcAft>
              <a:buClr>
                <a:srgbClr val="222222"/>
              </a:buClr>
              <a:buSzPts val="1350"/>
              <a:buFont typeface="Raleway"/>
              <a:buChar char="●"/>
            </a:pPr>
            <a:r>
              <a:rPr lang="en-US" sz="1350" b="0" i="0" u="none" strike="noStrike" cap="none">
                <a:solidFill>
                  <a:srgbClr val="222222"/>
                </a:solidFill>
                <a:latin typeface="Raleway"/>
                <a:ea typeface="Raleway"/>
                <a:cs typeface="Raleway"/>
                <a:sym typeface="Raleway"/>
              </a:rPr>
              <a:t>Сборка, дебаггинг, запуск.</a:t>
            </a:r>
            <a:endParaRPr sz="1350" b="0" i="0" u="none" strike="noStrike" cap="none">
              <a:solidFill>
                <a:srgbClr val="000000"/>
              </a:solidFill>
              <a:latin typeface="Arial"/>
              <a:ea typeface="Arial"/>
              <a:cs typeface="Arial"/>
              <a:sym typeface="Arial"/>
            </a:endParaRPr>
          </a:p>
          <a:p>
            <a:pPr marL="457200" marR="0" lvl="0" indent="-313920" algn="l" rtl="0">
              <a:lnSpc>
                <a:spcPct val="115000"/>
              </a:lnSpc>
              <a:spcBef>
                <a:spcPts val="0"/>
              </a:spcBef>
              <a:spcAft>
                <a:spcPts val="0"/>
              </a:spcAft>
              <a:buClr>
                <a:srgbClr val="222222"/>
              </a:buClr>
              <a:buSzPts val="1350"/>
              <a:buFont typeface="Raleway"/>
              <a:buChar char="●"/>
            </a:pPr>
            <a:r>
              <a:rPr lang="en-US" sz="1350" b="0" i="0" u="none" strike="noStrike" cap="none">
                <a:solidFill>
                  <a:srgbClr val="222222"/>
                </a:solidFill>
                <a:latin typeface="Raleway"/>
                <a:ea typeface="Raleway"/>
                <a:cs typeface="Raleway"/>
                <a:sym typeface="Raleway"/>
              </a:rPr>
              <a:t>Интеграция с Git.</a:t>
            </a:r>
            <a:endParaRPr sz="1350" b="0" i="0" u="none" strike="noStrike" cap="none">
              <a:solidFill>
                <a:srgbClr val="000000"/>
              </a:solidFill>
              <a:latin typeface="Arial"/>
              <a:ea typeface="Arial"/>
              <a:cs typeface="Arial"/>
              <a:sym typeface="Arial"/>
            </a:endParaRPr>
          </a:p>
          <a:p>
            <a:pPr marL="457200" marR="0" lvl="0" indent="-313920" algn="l" rtl="0">
              <a:lnSpc>
                <a:spcPct val="115000"/>
              </a:lnSpc>
              <a:spcBef>
                <a:spcPts val="0"/>
              </a:spcBef>
              <a:spcAft>
                <a:spcPts val="0"/>
              </a:spcAft>
              <a:buClr>
                <a:srgbClr val="222222"/>
              </a:buClr>
              <a:buSzPts val="1350"/>
              <a:buFont typeface="Raleway"/>
              <a:buChar char="●"/>
            </a:pPr>
            <a:r>
              <a:rPr lang="en-US" sz="1350" b="0" i="0" u="none" strike="noStrike" cap="none">
                <a:solidFill>
                  <a:srgbClr val="222222"/>
                </a:solidFill>
                <a:latin typeface="Raleway"/>
                <a:ea typeface="Raleway"/>
                <a:cs typeface="Raleway"/>
                <a:sym typeface="Raleway"/>
              </a:rPr>
              <a:t>и тд</a:t>
            </a:r>
            <a:endParaRPr sz="1350" b="0" i="0" u="none" strike="noStrike" cap="none">
              <a:solidFill>
                <a:srgbClr val="000000"/>
              </a:solidFill>
              <a:latin typeface="Arial"/>
              <a:ea typeface="Arial"/>
              <a:cs typeface="Arial"/>
              <a:sym typeface="Arial"/>
            </a:endParaRPr>
          </a:p>
          <a:p>
            <a:pPr marL="0" marR="0" lvl="0" indent="0" algn="l" rtl="0">
              <a:lnSpc>
                <a:spcPct val="115000"/>
              </a:lnSpc>
              <a:spcBef>
                <a:spcPts val="1400"/>
              </a:spcBef>
              <a:spcAft>
                <a:spcPts val="0"/>
              </a:spcAft>
              <a:buNone/>
            </a:pPr>
            <a:endParaRPr sz="1350" b="0" i="0" u="none" strike="noStrike" cap="non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2"/>
          <p:cNvSpPr txBox="1"/>
          <p:nvPr/>
        </p:nvSpPr>
        <p:spPr>
          <a:xfrm>
            <a:off x="729360" y="1318680"/>
            <a:ext cx="7688520" cy="534960"/>
          </a:xfrm>
          <a:prstGeom prst="rect">
            <a:avLst/>
          </a:prstGeom>
          <a:noFill/>
          <a:ln>
            <a:noFill/>
          </a:ln>
        </p:spPr>
        <p:txBody>
          <a:bodyPr spcFirstLastPara="1" wrap="square" lIns="91425" tIns="91425" rIns="91425" bIns="91425" anchor="ctr" anchorCtr="0">
            <a:noAutofit/>
          </a:bodyPr>
          <a:lstStyle/>
          <a:p>
            <a:pPr marL="0" marR="0" lvl="0" indent="0" algn="l" rtl="0">
              <a:lnSpc>
                <a:spcPct val="120000"/>
              </a:lnSpc>
              <a:spcBef>
                <a:spcPts val="0"/>
              </a:spcBef>
              <a:spcAft>
                <a:spcPts val="0"/>
              </a:spcAft>
              <a:buNone/>
            </a:pPr>
            <a:r>
              <a:rPr lang="en-US" sz="1300" b="0" i="0" u="none" strike="noStrike" cap="none">
                <a:solidFill>
                  <a:srgbClr val="222222"/>
                </a:solidFill>
                <a:latin typeface="Roboto"/>
                <a:ea typeface="Roboto"/>
                <a:cs typeface="Roboto"/>
                <a:sym typeface="Roboto"/>
              </a:rPr>
              <a:t>Eclipse + PyDev</a:t>
            </a:r>
            <a:endParaRPr sz="1300" b="0" i="0" u="none" strike="noStrike" cap="none">
              <a:solidFill>
                <a:srgbClr val="000000"/>
              </a:solidFill>
              <a:latin typeface="Arial"/>
              <a:ea typeface="Arial"/>
              <a:cs typeface="Arial"/>
              <a:sym typeface="Arial"/>
            </a:endParaRPr>
          </a:p>
        </p:txBody>
      </p:sp>
      <p:sp>
        <p:nvSpPr>
          <p:cNvPr id="218" name="Google Shape;218;p42"/>
          <p:cNvSpPr txBox="1"/>
          <p:nvPr/>
        </p:nvSpPr>
        <p:spPr>
          <a:xfrm>
            <a:off x="729360" y="1701360"/>
            <a:ext cx="4063320" cy="263808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350" b="0" i="0" u="none" strike="noStrike" cap="none">
                <a:solidFill>
                  <a:srgbClr val="222222"/>
                </a:solidFill>
                <a:latin typeface="Raleway"/>
                <a:ea typeface="Raleway"/>
                <a:cs typeface="Raleway"/>
                <a:sym typeface="Raleway"/>
              </a:rPr>
              <a:t>Category: IDE</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50" b="0" i="0" u="none" strike="noStrike" cap="none">
                <a:solidFill>
                  <a:srgbClr val="222222"/>
                </a:solidFill>
                <a:latin typeface="Raleway"/>
                <a:ea typeface="Raleway"/>
                <a:cs typeface="Raleway"/>
                <a:sym typeface="Raleway"/>
              </a:rPr>
              <a:t>Website: </a:t>
            </a:r>
            <a:r>
              <a:rPr lang="en-US" sz="1350" b="0" i="0" u="sng" strike="noStrike" cap="none">
                <a:solidFill>
                  <a:schemeClr val="hlink"/>
                </a:solidFill>
                <a:latin typeface="Raleway"/>
                <a:ea typeface="Raleway"/>
                <a:cs typeface="Raleway"/>
                <a:sym typeface="Raleway"/>
                <a:hlinkClick r:id="rId3"/>
              </a:rPr>
              <a:t>www.eclipse.org</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50" b="0" i="0" u="none" strike="noStrike" cap="none">
                <a:solidFill>
                  <a:srgbClr val="222222"/>
                </a:solidFill>
                <a:latin typeface="Raleway"/>
                <a:ea typeface="Raleway"/>
                <a:cs typeface="Raleway"/>
                <a:sym typeface="Raleway"/>
              </a:rPr>
              <a:t>Python tools: PyDev, </a:t>
            </a:r>
            <a:r>
              <a:rPr lang="en-US" sz="1350" b="0" i="0" u="sng" strike="noStrike" cap="none">
                <a:solidFill>
                  <a:schemeClr val="hlink"/>
                </a:solidFill>
                <a:latin typeface="Raleway"/>
                <a:ea typeface="Raleway"/>
                <a:cs typeface="Raleway"/>
                <a:sym typeface="Raleway"/>
                <a:hlinkClick r:id="rId4"/>
              </a:rPr>
              <a:t>www.pydev.org</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5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US" sz="1350" b="1" i="0" u="none" strike="noStrike" cap="none">
                <a:solidFill>
                  <a:srgbClr val="222222"/>
                </a:solidFill>
                <a:latin typeface="Raleway"/>
                <a:ea typeface="Raleway"/>
                <a:cs typeface="Raleway"/>
                <a:sym typeface="Raleway"/>
              </a:rPr>
              <a:t>Pros</a:t>
            </a:r>
            <a:r>
              <a:rPr lang="en-US" sz="1350" b="0" i="0" u="none" strike="noStrike" cap="none">
                <a:solidFill>
                  <a:srgbClr val="222222"/>
                </a:solidFill>
                <a:latin typeface="Raleway"/>
                <a:ea typeface="Raleway"/>
                <a:cs typeface="Raleway"/>
                <a:sym typeface="Raleway"/>
              </a:rPr>
              <a:t>: Если у Вас уже установлен Eclipse, просто установите PyDev плагин.</a:t>
            </a:r>
            <a:endParaRPr sz="1350" b="0" i="0" u="none" strike="noStrike" cap="none">
              <a:solidFill>
                <a:srgbClr val="000000"/>
              </a:solidFill>
              <a:latin typeface="Arial"/>
              <a:ea typeface="Arial"/>
              <a:cs typeface="Arial"/>
              <a:sym typeface="Arial"/>
            </a:endParaRPr>
          </a:p>
          <a:p>
            <a:pPr marL="0" marR="0" lvl="0" indent="0" algn="l" rtl="0">
              <a:lnSpc>
                <a:spcPct val="115000"/>
              </a:lnSpc>
              <a:spcBef>
                <a:spcPts val="1400"/>
              </a:spcBef>
              <a:spcAft>
                <a:spcPts val="0"/>
              </a:spcAft>
              <a:buNone/>
            </a:pPr>
            <a:r>
              <a:rPr lang="en-US" sz="1350" b="1" i="0" u="none" strike="noStrike" cap="none">
                <a:solidFill>
                  <a:srgbClr val="222222"/>
                </a:solidFill>
                <a:latin typeface="Raleway"/>
                <a:ea typeface="Raleway"/>
                <a:cs typeface="Raleway"/>
                <a:sym typeface="Raleway"/>
              </a:rPr>
              <a:t>Cons</a:t>
            </a:r>
            <a:r>
              <a:rPr lang="en-US" sz="1350" b="0" i="0" u="none" strike="noStrike" cap="none">
                <a:solidFill>
                  <a:srgbClr val="222222"/>
                </a:solidFill>
                <a:latin typeface="Raleway"/>
                <a:ea typeface="Raleway"/>
                <a:cs typeface="Raleway"/>
                <a:sym typeface="Raleway"/>
              </a:rPr>
              <a:t>: Если Вы только начинаете разрабатывать, настройки Eclipse займет много времени</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1400"/>
              </a:spcBef>
              <a:spcAft>
                <a:spcPts val="0"/>
              </a:spcAft>
              <a:buNone/>
            </a:pPr>
            <a:endParaRPr sz="1350" b="0" i="0" u="none" strike="noStrike" cap="none">
              <a:solidFill>
                <a:srgbClr val="000000"/>
              </a:solidFill>
              <a:latin typeface="Arial"/>
              <a:ea typeface="Arial"/>
              <a:cs typeface="Arial"/>
              <a:sym typeface="Arial"/>
            </a:endParaRPr>
          </a:p>
        </p:txBody>
      </p:sp>
      <p:pic>
        <p:nvPicPr>
          <p:cNvPr id="219" name="Google Shape;219;p42"/>
          <p:cNvPicPr preferRelativeResize="0"/>
          <p:nvPr/>
        </p:nvPicPr>
        <p:blipFill rotWithShape="1">
          <a:blip r:embed="rId5">
            <a:alphaModFix/>
          </a:blip>
          <a:srcRect/>
          <a:stretch/>
        </p:blipFill>
        <p:spPr>
          <a:xfrm>
            <a:off x="4213475" y="0"/>
            <a:ext cx="4896548" cy="33895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3"/>
          <p:cNvSpPr txBox="1"/>
          <p:nvPr/>
        </p:nvSpPr>
        <p:spPr>
          <a:xfrm>
            <a:off x="729360" y="1318680"/>
            <a:ext cx="7688520" cy="534960"/>
          </a:xfrm>
          <a:prstGeom prst="rect">
            <a:avLst/>
          </a:prstGeom>
          <a:noFill/>
          <a:ln>
            <a:noFill/>
          </a:ln>
        </p:spPr>
        <p:txBody>
          <a:bodyPr spcFirstLastPara="1" wrap="square" lIns="91425" tIns="91425" rIns="91425" bIns="91425" anchor="ctr" anchorCtr="0">
            <a:noAutofit/>
          </a:bodyPr>
          <a:lstStyle/>
          <a:p>
            <a:pPr marL="0" marR="0" lvl="0" indent="0" algn="l" rtl="0">
              <a:lnSpc>
                <a:spcPct val="120000"/>
              </a:lnSpc>
              <a:spcBef>
                <a:spcPts val="0"/>
              </a:spcBef>
              <a:spcAft>
                <a:spcPts val="0"/>
              </a:spcAft>
              <a:buNone/>
            </a:pPr>
            <a:r>
              <a:rPr lang="en-US" sz="1300" b="0" i="0" u="none" strike="noStrike" cap="none">
                <a:solidFill>
                  <a:srgbClr val="222222"/>
                </a:solidFill>
                <a:latin typeface="Roboto"/>
                <a:ea typeface="Roboto"/>
                <a:cs typeface="Roboto"/>
                <a:sym typeface="Roboto"/>
              </a:rPr>
              <a:t>Sublime Text</a:t>
            </a:r>
            <a:endParaRPr sz="1300" b="0" i="0" u="none" strike="noStrike" cap="none">
              <a:solidFill>
                <a:srgbClr val="000000"/>
              </a:solidFill>
              <a:latin typeface="Arial"/>
              <a:ea typeface="Arial"/>
              <a:cs typeface="Arial"/>
              <a:sym typeface="Arial"/>
            </a:endParaRPr>
          </a:p>
        </p:txBody>
      </p:sp>
      <p:sp>
        <p:nvSpPr>
          <p:cNvPr id="225" name="Google Shape;225;p43"/>
          <p:cNvSpPr txBox="1"/>
          <p:nvPr/>
        </p:nvSpPr>
        <p:spPr>
          <a:xfrm>
            <a:off x="729360" y="1671840"/>
            <a:ext cx="3636720" cy="333180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350" b="0" i="0" u="none" strike="noStrike" cap="none">
                <a:solidFill>
                  <a:srgbClr val="222222"/>
                </a:solidFill>
                <a:latin typeface="Raleway"/>
                <a:ea typeface="Raleway"/>
                <a:cs typeface="Raleway"/>
                <a:sym typeface="Raleway"/>
              </a:rPr>
              <a:t>Category: Code Editor</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50" b="0" i="0" u="none" strike="noStrike" cap="none">
                <a:solidFill>
                  <a:srgbClr val="222222"/>
                </a:solidFill>
                <a:latin typeface="Raleway"/>
                <a:ea typeface="Raleway"/>
                <a:cs typeface="Raleway"/>
                <a:sym typeface="Raleway"/>
              </a:rPr>
              <a:t>Website: </a:t>
            </a:r>
            <a:r>
              <a:rPr lang="en-US" sz="1350" b="0" i="0" u="sng" strike="noStrike" cap="none">
                <a:solidFill>
                  <a:schemeClr val="hlink"/>
                </a:solidFill>
                <a:latin typeface="Raleway"/>
                <a:ea typeface="Raleway"/>
                <a:cs typeface="Raleway"/>
                <a:sym typeface="Raleway"/>
                <a:hlinkClick r:id="rId3"/>
              </a:rPr>
              <a:t>http://www.sublimetext.com</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5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US" sz="1350" b="1" i="0" u="none" strike="noStrike" cap="none">
                <a:solidFill>
                  <a:srgbClr val="222222"/>
                </a:solidFill>
                <a:latin typeface="Raleway"/>
                <a:ea typeface="Raleway"/>
                <a:cs typeface="Raleway"/>
                <a:sym typeface="Raleway"/>
              </a:rPr>
              <a:t>Pros</a:t>
            </a:r>
            <a:r>
              <a:rPr lang="en-US" sz="1350" b="0" i="0" u="none" strike="noStrike" cap="none">
                <a:solidFill>
                  <a:srgbClr val="222222"/>
                </a:solidFill>
                <a:latin typeface="Raleway"/>
                <a:ea typeface="Raleway"/>
                <a:cs typeface="Raleway"/>
                <a:sym typeface="Raleway"/>
              </a:rPr>
              <a:t>: У Sublime Text есть большое комьюнити. Как редактор кон он очень быстрый, компактный, маленький. Много плагинов.</a:t>
            </a:r>
            <a:endParaRPr sz="1350" b="0" i="0" u="none" strike="noStrike" cap="none">
              <a:solidFill>
                <a:srgbClr val="000000"/>
              </a:solidFill>
              <a:latin typeface="Arial"/>
              <a:ea typeface="Arial"/>
              <a:cs typeface="Arial"/>
              <a:sym typeface="Arial"/>
            </a:endParaRPr>
          </a:p>
          <a:p>
            <a:pPr marL="0" marR="0" lvl="0" indent="0" algn="l" rtl="0">
              <a:lnSpc>
                <a:spcPct val="115000"/>
              </a:lnSpc>
              <a:spcBef>
                <a:spcPts val="1400"/>
              </a:spcBef>
              <a:spcAft>
                <a:spcPts val="0"/>
              </a:spcAft>
              <a:buNone/>
            </a:pPr>
            <a:r>
              <a:rPr lang="en-US" sz="1350" b="1" i="0" u="none" strike="noStrike" cap="none">
                <a:solidFill>
                  <a:srgbClr val="222222"/>
                </a:solidFill>
                <a:latin typeface="Raleway"/>
                <a:ea typeface="Raleway"/>
                <a:cs typeface="Raleway"/>
                <a:sym typeface="Raleway"/>
              </a:rPr>
              <a:t>Cons</a:t>
            </a:r>
            <a:r>
              <a:rPr lang="en-US" sz="1350" b="0" i="0" u="none" strike="noStrike" cap="none">
                <a:solidFill>
                  <a:srgbClr val="222222"/>
                </a:solidFill>
                <a:latin typeface="Raleway"/>
                <a:ea typeface="Raleway"/>
                <a:cs typeface="Raleway"/>
                <a:sym typeface="Raleway"/>
              </a:rPr>
              <a:t>: Sublime Text нет бесплатной версии. Установка расширений не всегда понятна. Нет возможности прямого запуска кода и дебага.</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1400"/>
              </a:spcBef>
              <a:spcAft>
                <a:spcPts val="0"/>
              </a:spcAft>
              <a:buNone/>
            </a:pPr>
            <a:endParaRPr sz="1350" b="0" i="0" u="none" strike="noStrike" cap="none">
              <a:solidFill>
                <a:srgbClr val="000000"/>
              </a:solidFill>
              <a:latin typeface="Arial"/>
              <a:ea typeface="Arial"/>
              <a:cs typeface="Arial"/>
              <a:sym typeface="Arial"/>
            </a:endParaRPr>
          </a:p>
        </p:txBody>
      </p:sp>
      <p:pic>
        <p:nvPicPr>
          <p:cNvPr id="226" name="Google Shape;226;p43"/>
          <p:cNvPicPr preferRelativeResize="0"/>
          <p:nvPr/>
        </p:nvPicPr>
        <p:blipFill rotWithShape="1">
          <a:blip r:embed="rId4">
            <a:alphaModFix/>
          </a:blip>
          <a:srcRect/>
          <a:stretch/>
        </p:blipFill>
        <p:spPr>
          <a:xfrm>
            <a:off x="4327775" y="-1"/>
            <a:ext cx="4816227" cy="30899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44"/>
          <p:cNvSpPr txBox="1"/>
          <p:nvPr/>
        </p:nvSpPr>
        <p:spPr>
          <a:xfrm>
            <a:off x="729360" y="1318680"/>
            <a:ext cx="7688520" cy="534960"/>
          </a:xfrm>
          <a:prstGeom prst="rect">
            <a:avLst/>
          </a:prstGeom>
          <a:noFill/>
          <a:ln>
            <a:noFill/>
          </a:ln>
        </p:spPr>
        <p:txBody>
          <a:bodyPr spcFirstLastPara="1" wrap="square" lIns="91425" tIns="91425" rIns="91425" bIns="91425" anchor="ctr" anchorCtr="0">
            <a:noAutofit/>
          </a:bodyPr>
          <a:lstStyle/>
          <a:p>
            <a:pPr marL="0" marR="0" lvl="0" indent="0" algn="l" rtl="0">
              <a:lnSpc>
                <a:spcPct val="120000"/>
              </a:lnSpc>
              <a:spcBef>
                <a:spcPts val="0"/>
              </a:spcBef>
              <a:spcAft>
                <a:spcPts val="0"/>
              </a:spcAft>
              <a:buNone/>
            </a:pPr>
            <a:r>
              <a:rPr lang="en-US" sz="1300" b="0" i="0" u="none" strike="noStrike" cap="none">
                <a:solidFill>
                  <a:srgbClr val="222222"/>
                </a:solidFill>
                <a:latin typeface="Roboto"/>
                <a:ea typeface="Roboto"/>
                <a:cs typeface="Roboto"/>
                <a:sym typeface="Roboto"/>
              </a:rPr>
              <a:t>Atom</a:t>
            </a:r>
            <a:endParaRPr sz="1300" b="0" i="0" u="none" strike="noStrike" cap="none">
              <a:solidFill>
                <a:srgbClr val="000000"/>
              </a:solidFill>
              <a:latin typeface="Arial"/>
              <a:ea typeface="Arial"/>
              <a:cs typeface="Arial"/>
              <a:sym typeface="Arial"/>
            </a:endParaRPr>
          </a:p>
        </p:txBody>
      </p:sp>
      <p:sp>
        <p:nvSpPr>
          <p:cNvPr id="232" name="Google Shape;232;p44"/>
          <p:cNvSpPr txBox="1"/>
          <p:nvPr/>
        </p:nvSpPr>
        <p:spPr>
          <a:xfrm>
            <a:off x="729360" y="1726560"/>
            <a:ext cx="3784320" cy="261288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350" b="0" i="0" u="none" strike="noStrike" cap="none">
                <a:solidFill>
                  <a:srgbClr val="222222"/>
                </a:solidFill>
                <a:latin typeface="Raleway"/>
                <a:ea typeface="Raleway"/>
                <a:cs typeface="Raleway"/>
                <a:sym typeface="Raleway"/>
              </a:rPr>
              <a:t>Category: Code Editor</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50" b="0" i="0" u="none" strike="noStrike" cap="none">
                <a:solidFill>
                  <a:srgbClr val="222222"/>
                </a:solidFill>
                <a:latin typeface="Raleway"/>
                <a:ea typeface="Raleway"/>
                <a:cs typeface="Raleway"/>
                <a:sym typeface="Raleway"/>
              </a:rPr>
              <a:t>Website: </a:t>
            </a:r>
            <a:r>
              <a:rPr lang="en-US" sz="1350" b="0" i="0" u="sng" strike="noStrike" cap="none">
                <a:solidFill>
                  <a:schemeClr val="hlink"/>
                </a:solidFill>
                <a:latin typeface="Raleway"/>
                <a:ea typeface="Raleway"/>
                <a:cs typeface="Raleway"/>
                <a:sym typeface="Raleway"/>
                <a:hlinkClick r:id="rId3"/>
              </a:rPr>
              <a:t>https://atom.io/</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5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US" sz="1350" b="1" i="0" u="none" strike="noStrike" cap="none">
                <a:solidFill>
                  <a:srgbClr val="222222"/>
                </a:solidFill>
                <a:latin typeface="Raleway"/>
                <a:ea typeface="Raleway"/>
                <a:cs typeface="Raleway"/>
                <a:sym typeface="Raleway"/>
              </a:rPr>
              <a:t>Pros</a:t>
            </a:r>
            <a:r>
              <a:rPr lang="en-US" sz="1350" b="0" i="0" u="none" strike="noStrike" cap="none">
                <a:solidFill>
                  <a:srgbClr val="222222"/>
                </a:solidFill>
                <a:latin typeface="Raleway"/>
                <a:ea typeface="Raleway"/>
                <a:cs typeface="Raleway"/>
                <a:sym typeface="Raleway"/>
              </a:rPr>
              <a:t>: Имеет хорошую поддержку всех платформ. Atom маленький и быстрый.</a:t>
            </a:r>
            <a:endParaRPr sz="1350" b="0" i="0" u="none" strike="noStrike" cap="none">
              <a:solidFill>
                <a:srgbClr val="000000"/>
              </a:solidFill>
              <a:latin typeface="Arial"/>
              <a:ea typeface="Arial"/>
              <a:cs typeface="Arial"/>
              <a:sym typeface="Arial"/>
            </a:endParaRPr>
          </a:p>
          <a:p>
            <a:pPr marL="0" marR="0" lvl="0" indent="0" algn="l" rtl="0">
              <a:lnSpc>
                <a:spcPct val="115000"/>
              </a:lnSpc>
              <a:spcBef>
                <a:spcPts val="1400"/>
              </a:spcBef>
              <a:spcAft>
                <a:spcPts val="0"/>
              </a:spcAft>
              <a:buNone/>
            </a:pPr>
            <a:r>
              <a:rPr lang="en-US" sz="1350" b="1" i="0" u="none" strike="noStrike" cap="none">
                <a:solidFill>
                  <a:srgbClr val="222222"/>
                </a:solidFill>
                <a:latin typeface="Raleway"/>
                <a:ea typeface="Raleway"/>
                <a:cs typeface="Raleway"/>
                <a:sym typeface="Raleway"/>
              </a:rPr>
              <a:t>Cons</a:t>
            </a:r>
            <a:r>
              <a:rPr lang="en-US" sz="1350" b="0" i="0" u="none" strike="noStrike" cap="none">
                <a:solidFill>
                  <a:srgbClr val="222222"/>
                </a:solidFill>
                <a:latin typeface="Raleway"/>
                <a:ea typeface="Raleway"/>
                <a:cs typeface="Raleway"/>
                <a:sym typeface="Raleway"/>
              </a:rPr>
              <a:t>: Сборка и дебаг не встроены, но для этого есть расширения.</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1400"/>
              </a:spcBef>
              <a:spcAft>
                <a:spcPts val="0"/>
              </a:spcAft>
              <a:buNone/>
            </a:pPr>
            <a:endParaRPr sz="1350" b="0" i="0" u="none" strike="noStrike" cap="none">
              <a:solidFill>
                <a:srgbClr val="000000"/>
              </a:solidFill>
              <a:latin typeface="Arial"/>
              <a:ea typeface="Arial"/>
              <a:cs typeface="Arial"/>
              <a:sym typeface="Arial"/>
            </a:endParaRPr>
          </a:p>
        </p:txBody>
      </p:sp>
      <p:pic>
        <p:nvPicPr>
          <p:cNvPr id="233" name="Google Shape;233;p44"/>
          <p:cNvPicPr preferRelativeResize="0"/>
          <p:nvPr/>
        </p:nvPicPr>
        <p:blipFill rotWithShape="1">
          <a:blip r:embed="rId4">
            <a:alphaModFix/>
          </a:blip>
          <a:srcRect/>
          <a:stretch/>
        </p:blipFill>
        <p:spPr>
          <a:xfrm>
            <a:off x="4339149" y="1"/>
            <a:ext cx="4804850" cy="342295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45"/>
          <p:cNvSpPr txBox="1"/>
          <p:nvPr/>
        </p:nvSpPr>
        <p:spPr>
          <a:xfrm>
            <a:off x="729360" y="1318680"/>
            <a:ext cx="7688520" cy="534960"/>
          </a:xfrm>
          <a:prstGeom prst="rect">
            <a:avLst/>
          </a:prstGeom>
          <a:noFill/>
          <a:ln>
            <a:noFill/>
          </a:ln>
        </p:spPr>
        <p:txBody>
          <a:bodyPr spcFirstLastPara="1" wrap="square" lIns="91425" tIns="91425" rIns="91425" bIns="91425" anchor="ctr" anchorCtr="0">
            <a:noAutofit/>
          </a:bodyPr>
          <a:lstStyle/>
          <a:p>
            <a:pPr marL="0" marR="0" lvl="0" indent="0" algn="l" rtl="0">
              <a:lnSpc>
                <a:spcPct val="120000"/>
              </a:lnSpc>
              <a:spcBef>
                <a:spcPts val="0"/>
              </a:spcBef>
              <a:spcAft>
                <a:spcPts val="0"/>
              </a:spcAft>
              <a:buNone/>
            </a:pPr>
            <a:r>
              <a:rPr lang="en-US" sz="1300" b="0" i="0" u="none" strike="noStrike" cap="none">
                <a:solidFill>
                  <a:srgbClr val="222222"/>
                </a:solidFill>
                <a:latin typeface="Roboto"/>
                <a:ea typeface="Roboto"/>
                <a:cs typeface="Roboto"/>
                <a:sym typeface="Roboto"/>
              </a:rPr>
              <a:t>PyCharm</a:t>
            </a:r>
            <a:endParaRPr sz="1300" b="0" i="0" u="none" strike="noStrike" cap="none">
              <a:solidFill>
                <a:srgbClr val="000000"/>
              </a:solidFill>
              <a:latin typeface="Arial"/>
              <a:ea typeface="Arial"/>
              <a:cs typeface="Arial"/>
              <a:sym typeface="Arial"/>
            </a:endParaRPr>
          </a:p>
        </p:txBody>
      </p:sp>
      <p:sp>
        <p:nvSpPr>
          <p:cNvPr id="239" name="Google Shape;239;p45"/>
          <p:cNvSpPr txBox="1"/>
          <p:nvPr/>
        </p:nvSpPr>
        <p:spPr>
          <a:xfrm>
            <a:off x="729360" y="1744560"/>
            <a:ext cx="3842280" cy="294624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350" b="0" i="0" u="none" strike="noStrike" cap="none">
                <a:solidFill>
                  <a:srgbClr val="222222"/>
                </a:solidFill>
                <a:latin typeface="Raleway"/>
                <a:ea typeface="Raleway"/>
                <a:cs typeface="Raleway"/>
                <a:sym typeface="Raleway"/>
              </a:rPr>
              <a:t>Category: IDE</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50" b="0" i="0" u="none" strike="noStrike" cap="none">
                <a:solidFill>
                  <a:srgbClr val="222222"/>
                </a:solidFill>
                <a:latin typeface="Raleway"/>
                <a:ea typeface="Raleway"/>
                <a:cs typeface="Raleway"/>
                <a:sym typeface="Raleway"/>
              </a:rPr>
              <a:t>Website: </a:t>
            </a:r>
            <a:r>
              <a:rPr lang="en-US" sz="1350" b="0" i="0" u="sng" strike="noStrike" cap="none">
                <a:solidFill>
                  <a:schemeClr val="hlink"/>
                </a:solidFill>
                <a:latin typeface="Raleway"/>
                <a:ea typeface="Raleway"/>
                <a:cs typeface="Raleway"/>
                <a:sym typeface="Raleway"/>
                <a:hlinkClick r:id="rId3"/>
              </a:rPr>
              <a:t>https://www.jetbrains.com/pycharm/</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5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r>
              <a:rPr lang="en-US" sz="1350" b="1" i="0" u="none" strike="noStrike" cap="none">
                <a:solidFill>
                  <a:srgbClr val="222222"/>
                </a:solidFill>
                <a:latin typeface="Raleway"/>
                <a:ea typeface="Raleway"/>
                <a:cs typeface="Raleway"/>
                <a:sym typeface="Raleway"/>
              </a:rPr>
              <a:t>Pros</a:t>
            </a:r>
            <a:r>
              <a:rPr lang="en-US" sz="1350" b="0" i="0" u="none" strike="noStrike" cap="none">
                <a:solidFill>
                  <a:srgbClr val="222222"/>
                </a:solidFill>
                <a:latin typeface="Raleway"/>
                <a:ea typeface="Raleway"/>
                <a:cs typeface="Raleway"/>
                <a:sym typeface="Raleway"/>
              </a:rPr>
              <a:t>: Python IDE окружение, с большим комьюнити и поддержкой. Он может запускать, редактировать, дебажить из коробки.</a:t>
            </a:r>
            <a:endParaRPr sz="1350" b="0" i="0" u="none" strike="noStrike" cap="none">
              <a:solidFill>
                <a:srgbClr val="000000"/>
              </a:solidFill>
              <a:latin typeface="Arial"/>
              <a:ea typeface="Arial"/>
              <a:cs typeface="Arial"/>
              <a:sym typeface="Arial"/>
            </a:endParaRPr>
          </a:p>
          <a:p>
            <a:pPr marL="0" marR="0" lvl="0" indent="0" algn="l" rtl="0">
              <a:lnSpc>
                <a:spcPct val="115000"/>
              </a:lnSpc>
              <a:spcBef>
                <a:spcPts val="1400"/>
              </a:spcBef>
              <a:spcAft>
                <a:spcPts val="0"/>
              </a:spcAft>
              <a:buNone/>
            </a:pPr>
            <a:r>
              <a:rPr lang="en-US" sz="1350" b="1" i="0" u="none" strike="noStrike" cap="none">
                <a:solidFill>
                  <a:srgbClr val="222222"/>
                </a:solidFill>
                <a:latin typeface="Raleway"/>
                <a:ea typeface="Raleway"/>
                <a:cs typeface="Raleway"/>
                <a:sym typeface="Raleway"/>
              </a:rPr>
              <a:t>Cons</a:t>
            </a:r>
            <a:r>
              <a:rPr lang="en-US" sz="1350" b="0" i="0" u="none" strike="noStrike" cap="none">
                <a:solidFill>
                  <a:srgbClr val="222222"/>
                </a:solidFill>
                <a:latin typeface="Raleway"/>
                <a:ea typeface="Raleway"/>
                <a:cs typeface="Raleway"/>
                <a:sym typeface="Raleway"/>
              </a:rPr>
              <a:t>: PyCharm иногда медленный и необходимо настроить под проект.</a:t>
            </a:r>
            <a:endParaRPr sz="1350" b="0" i="0" u="none" strike="noStrike" cap="none">
              <a:solidFill>
                <a:srgbClr val="000000"/>
              </a:solidFill>
              <a:latin typeface="Arial"/>
              <a:ea typeface="Arial"/>
              <a:cs typeface="Arial"/>
              <a:sym typeface="Arial"/>
            </a:endParaRPr>
          </a:p>
          <a:p>
            <a:pPr marL="0" marR="0" lvl="0" indent="0" algn="l" rtl="0">
              <a:lnSpc>
                <a:spcPct val="114000"/>
              </a:lnSpc>
              <a:spcBef>
                <a:spcPts val="1400"/>
              </a:spcBef>
              <a:spcAft>
                <a:spcPts val="0"/>
              </a:spcAft>
              <a:buNone/>
            </a:pPr>
            <a:endParaRPr sz="1350" b="0" i="0" u="none" strike="noStrike" cap="none">
              <a:solidFill>
                <a:srgbClr val="000000"/>
              </a:solidFill>
              <a:latin typeface="Arial"/>
              <a:ea typeface="Arial"/>
              <a:cs typeface="Arial"/>
              <a:sym typeface="Arial"/>
            </a:endParaRPr>
          </a:p>
        </p:txBody>
      </p:sp>
      <p:pic>
        <p:nvPicPr>
          <p:cNvPr id="240" name="Google Shape;240;p45"/>
          <p:cNvPicPr preferRelativeResize="0"/>
          <p:nvPr/>
        </p:nvPicPr>
        <p:blipFill rotWithShape="1">
          <a:blip r:embed="rId4">
            <a:alphaModFix/>
          </a:blip>
          <a:srcRect/>
          <a:stretch/>
        </p:blipFill>
        <p:spPr>
          <a:xfrm>
            <a:off x="4309577" y="-1"/>
            <a:ext cx="4834426" cy="372347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8324120-0210-48B5-A98E-904712EBD3A6}"/>
              </a:ext>
            </a:extLst>
          </p:cNvPr>
          <p:cNvSpPr>
            <a:spLocks noGrp="1"/>
          </p:cNvSpPr>
          <p:nvPr>
            <p:ph type="title"/>
          </p:nvPr>
        </p:nvSpPr>
        <p:spPr/>
        <p:txBody>
          <a:bodyPr/>
          <a:lstStyle/>
          <a:p>
            <a:r>
              <a:rPr lang="en-US" dirty="0"/>
              <a:t>Visual Studio Code</a:t>
            </a:r>
            <a:endParaRPr lang="ru-RU" dirty="0"/>
          </a:p>
        </p:txBody>
      </p:sp>
      <p:sp>
        <p:nvSpPr>
          <p:cNvPr id="3" name="Текст 2">
            <a:extLst>
              <a:ext uri="{FF2B5EF4-FFF2-40B4-BE49-F238E27FC236}">
                <a16:creationId xmlns:a16="http://schemas.microsoft.com/office/drawing/2014/main" id="{7DF31CF0-34F2-4577-A9DE-2EFE417F1BE2}"/>
              </a:ext>
            </a:extLst>
          </p:cNvPr>
          <p:cNvSpPr>
            <a:spLocks noGrp="1"/>
          </p:cNvSpPr>
          <p:nvPr>
            <p:ph type="body" idx="1"/>
          </p:nvPr>
        </p:nvSpPr>
        <p:spPr>
          <a:xfrm>
            <a:off x="729360" y="2079000"/>
            <a:ext cx="7688400" cy="492750"/>
          </a:xfrm>
        </p:spPr>
        <p:txBody>
          <a:bodyPr/>
          <a:lstStyle/>
          <a:p>
            <a:r>
              <a:rPr lang="en-US" dirty="0">
                <a:hlinkClick r:id="rId2"/>
              </a:rPr>
              <a:t>https://code.visualstudio.com/</a:t>
            </a:r>
            <a:endParaRPr lang="en-US" dirty="0"/>
          </a:p>
          <a:p>
            <a:endParaRPr lang="ru-RU" dirty="0"/>
          </a:p>
        </p:txBody>
      </p:sp>
      <p:pic>
        <p:nvPicPr>
          <p:cNvPr id="1026" name="Picture 2" descr="Visual Studio Code - Code Editing. Redefined">
            <a:extLst>
              <a:ext uri="{FF2B5EF4-FFF2-40B4-BE49-F238E27FC236}">
                <a16:creationId xmlns:a16="http://schemas.microsoft.com/office/drawing/2014/main" id="{EB44B150-9DD9-4DF2-AC5D-A694785BED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5180" y="538717"/>
            <a:ext cx="5008820" cy="275120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8D582B0-FC1B-4A7F-8131-C04D87DF4609}"/>
              </a:ext>
            </a:extLst>
          </p:cNvPr>
          <p:cNvSpPr txBox="1"/>
          <p:nvPr/>
        </p:nvSpPr>
        <p:spPr>
          <a:xfrm>
            <a:off x="351192" y="3387396"/>
            <a:ext cx="8066568" cy="523220"/>
          </a:xfrm>
          <a:prstGeom prst="rect">
            <a:avLst/>
          </a:prstGeom>
          <a:noFill/>
        </p:spPr>
        <p:txBody>
          <a:bodyPr wrap="square" rtlCol="0">
            <a:spAutoFit/>
          </a:bodyPr>
          <a:lstStyle/>
          <a:p>
            <a:r>
              <a:rPr lang="ru-RU" dirty="0"/>
              <a:t>Важно</a:t>
            </a:r>
            <a:r>
              <a:rPr lang="en-US" dirty="0"/>
              <a:t>: </a:t>
            </a:r>
            <a:r>
              <a:rPr lang="be-BY" dirty="0"/>
              <a:t>также рекоммендуется установ</a:t>
            </a:r>
            <a:r>
              <a:rPr lang="ru-RU" dirty="0" err="1"/>
              <a:t>ить</a:t>
            </a:r>
            <a:r>
              <a:rPr lang="ru-RU" dirty="0"/>
              <a:t> плагины для </a:t>
            </a:r>
            <a:r>
              <a:rPr lang="en-US" dirty="0"/>
              <a:t>python:</a:t>
            </a:r>
          </a:p>
          <a:p>
            <a:r>
              <a:rPr lang="en-US" dirty="0"/>
              <a:t>File -&gt; Preferences -&gt; Extensions</a:t>
            </a:r>
            <a:endParaRPr lang="ru-RU" dirty="0"/>
          </a:p>
        </p:txBody>
      </p:sp>
    </p:spTree>
    <p:extLst>
      <p:ext uri="{BB962C8B-B14F-4D97-AF65-F5344CB8AC3E}">
        <p14:creationId xmlns:p14="http://schemas.microsoft.com/office/powerpoint/2010/main" val="968512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02ABDC3-6E12-43B0-9046-C8ACDAD213F9}"/>
              </a:ext>
            </a:extLst>
          </p:cNvPr>
          <p:cNvSpPr>
            <a:spLocks noGrp="1"/>
          </p:cNvSpPr>
          <p:nvPr>
            <p:ph type="title"/>
          </p:nvPr>
        </p:nvSpPr>
        <p:spPr/>
        <p:txBody>
          <a:bodyPr/>
          <a:lstStyle/>
          <a:p>
            <a:endParaRPr lang="ru-RU"/>
          </a:p>
        </p:txBody>
      </p:sp>
      <p:pic>
        <p:nvPicPr>
          <p:cNvPr id="5" name="Объект 4">
            <a:extLst>
              <a:ext uri="{FF2B5EF4-FFF2-40B4-BE49-F238E27FC236}">
                <a16:creationId xmlns:a16="http://schemas.microsoft.com/office/drawing/2014/main" id="{BE83274E-970A-4D4A-8C9C-1250290EBBB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30944" y="543009"/>
            <a:ext cx="6416484" cy="4057483"/>
          </a:xfrm>
        </p:spPr>
      </p:pic>
    </p:spTree>
    <p:extLst>
      <p:ext uri="{BB962C8B-B14F-4D97-AF65-F5344CB8AC3E}">
        <p14:creationId xmlns:p14="http://schemas.microsoft.com/office/powerpoint/2010/main" val="42281860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EECB6F1-1FC2-4B1C-A16E-D4252DE5B391}"/>
              </a:ext>
            </a:extLst>
          </p:cNvPr>
          <p:cNvSpPr>
            <a:spLocks noGrp="1"/>
          </p:cNvSpPr>
          <p:nvPr>
            <p:ph type="title"/>
          </p:nvPr>
        </p:nvSpPr>
        <p:spPr/>
        <p:txBody>
          <a:bodyPr/>
          <a:lstStyle/>
          <a:p>
            <a:r>
              <a:rPr lang="ru-RU" dirty="0"/>
              <a:t>Модули и пакеты</a:t>
            </a:r>
          </a:p>
        </p:txBody>
      </p:sp>
      <p:sp>
        <p:nvSpPr>
          <p:cNvPr id="3" name="Текст 2">
            <a:extLst>
              <a:ext uri="{FF2B5EF4-FFF2-40B4-BE49-F238E27FC236}">
                <a16:creationId xmlns:a16="http://schemas.microsoft.com/office/drawing/2014/main" id="{5959643A-7D6F-4EC5-B396-317023826F15}"/>
              </a:ext>
            </a:extLst>
          </p:cNvPr>
          <p:cNvSpPr>
            <a:spLocks noGrp="1"/>
          </p:cNvSpPr>
          <p:nvPr>
            <p:ph type="body" idx="1"/>
          </p:nvPr>
        </p:nvSpPr>
        <p:spPr/>
        <p:txBody>
          <a:bodyPr/>
          <a:lstStyle/>
          <a:p>
            <a:pPr algn="just"/>
            <a:r>
              <a:rPr lang="ru-RU" dirty="0"/>
              <a:t>   Под модулем в </a:t>
            </a:r>
            <a:r>
              <a:rPr lang="ru-RU" i="1" dirty="0" err="1"/>
              <a:t>Python</a:t>
            </a:r>
            <a:r>
              <a:rPr lang="ru-RU" dirty="0"/>
              <a:t> понимается файл с расширением </a:t>
            </a:r>
            <a:r>
              <a:rPr lang="ru-RU" i="1" dirty="0"/>
              <a:t>.</a:t>
            </a:r>
            <a:r>
              <a:rPr lang="ru-RU" i="1" dirty="0" err="1"/>
              <a:t>py</a:t>
            </a:r>
            <a:r>
              <a:rPr lang="ru-RU" dirty="0"/>
              <a:t>. Модули предназначены для того, чтобы в них хранить часто используемые функции, классы, константы и т.п. Можно условно разделить модули и программы: программы предназначены для непосредственного запуска, а модули для импортирования их в другие программы. Стоит заметить, что модули могут быть написаны не только на языке </a:t>
            </a:r>
            <a:r>
              <a:rPr lang="ru-RU" i="1" dirty="0" err="1"/>
              <a:t>Python</a:t>
            </a:r>
            <a:r>
              <a:rPr lang="ru-RU" dirty="0"/>
              <a:t>, но и на других языках (например </a:t>
            </a:r>
            <a:r>
              <a:rPr lang="ru-RU" i="1" dirty="0"/>
              <a:t>C</a:t>
            </a:r>
            <a:r>
              <a:rPr lang="ru-RU" dirty="0"/>
              <a:t>).</a:t>
            </a:r>
          </a:p>
        </p:txBody>
      </p:sp>
    </p:spTree>
    <p:extLst>
      <p:ext uri="{BB962C8B-B14F-4D97-AF65-F5344CB8AC3E}">
        <p14:creationId xmlns:p14="http://schemas.microsoft.com/office/powerpoint/2010/main" val="17304442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4471129-EFC2-4F68-B69A-ED91449785B5}"/>
              </a:ext>
            </a:extLst>
          </p:cNvPr>
          <p:cNvSpPr>
            <a:spLocks noGrp="1"/>
          </p:cNvSpPr>
          <p:nvPr>
            <p:ph type="title"/>
          </p:nvPr>
        </p:nvSpPr>
        <p:spPr/>
        <p:txBody>
          <a:bodyPr/>
          <a:lstStyle/>
          <a:p>
            <a:r>
              <a:rPr lang="ru-RU" dirty="0"/>
              <a:t>Пакеты </a:t>
            </a:r>
            <a:r>
              <a:rPr lang="en-US" dirty="0"/>
              <a:t>python</a:t>
            </a:r>
            <a:endParaRPr lang="ru-RU" dirty="0"/>
          </a:p>
        </p:txBody>
      </p:sp>
      <p:sp>
        <p:nvSpPr>
          <p:cNvPr id="3" name="Текст 2">
            <a:extLst>
              <a:ext uri="{FF2B5EF4-FFF2-40B4-BE49-F238E27FC236}">
                <a16:creationId xmlns:a16="http://schemas.microsoft.com/office/drawing/2014/main" id="{BC35E208-66CF-4E0C-997B-CDD1B7EEAEF7}"/>
              </a:ext>
            </a:extLst>
          </p:cNvPr>
          <p:cNvSpPr>
            <a:spLocks noGrp="1"/>
          </p:cNvSpPr>
          <p:nvPr>
            <p:ph type="body" idx="1"/>
          </p:nvPr>
        </p:nvSpPr>
        <p:spPr/>
        <p:txBody>
          <a:bodyPr/>
          <a:lstStyle/>
          <a:p>
            <a:r>
              <a:rPr lang="ru-RU" dirty="0"/>
              <a:t>   Пакет в </a:t>
            </a:r>
            <a:r>
              <a:rPr lang="ru-RU" i="1" dirty="0" err="1"/>
              <a:t>Python</a:t>
            </a:r>
            <a:r>
              <a:rPr lang="ru-RU" dirty="0"/>
              <a:t> – это каталог, включающий в себя другие каталоги и модули, но при этом дополнительно содержащий файл </a:t>
            </a:r>
            <a:r>
              <a:rPr lang="ru-RU" i="1" dirty="0"/>
              <a:t>__init__.py.</a:t>
            </a:r>
            <a:r>
              <a:rPr lang="ru-RU" dirty="0"/>
              <a:t> Пакеты используются для формирования пространства имен, что позволяет работать с модулями через указание уровня вложенности (через точку).</a:t>
            </a:r>
          </a:p>
        </p:txBody>
      </p:sp>
    </p:spTree>
    <p:extLst>
      <p:ext uri="{BB962C8B-B14F-4D97-AF65-F5344CB8AC3E}">
        <p14:creationId xmlns:p14="http://schemas.microsoft.com/office/powerpoint/2010/main" val="1340772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8"/>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Давайте знакомиться</a:t>
            </a:r>
            <a:endParaRPr sz="2600" b="0" i="0" u="none" strike="noStrike" cap="none">
              <a:solidFill>
                <a:srgbClr val="000000"/>
              </a:solidFill>
              <a:latin typeface="Arial"/>
              <a:ea typeface="Arial"/>
              <a:cs typeface="Arial"/>
              <a:sym typeface="Arial"/>
            </a:endParaRPr>
          </a:p>
        </p:txBody>
      </p:sp>
      <p:sp>
        <p:nvSpPr>
          <p:cNvPr id="78" name="Google Shape;78;p18"/>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457200" marR="0" lvl="0" indent="-317160" algn="l" rtl="0">
              <a:lnSpc>
                <a:spcPct val="115000"/>
              </a:lnSpc>
              <a:spcBef>
                <a:spcPts val="0"/>
              </a:spcBef>
              <a:spcAft>
                <a:spcPts val="0"/>
              </a:spcAft>
              <a:buClr>
                <a:srgbClr val="595959"/>
              </a:buClr>
              <a:buSzPts val="1400"/>
              <a:buFont typeface="Lato"/>
              <a:buChar char="●"/>
            </a:pPr>
            <a:r>
              <a:rPr lang="en-US" sz="1400" b="0" i="0" u="none" strike="noStrike" cap="none">
                <a:solidFill>
                  <a:srgbClr val="595959"/>
                </a:solidFill>
                <a:latin typeface="Lato"/>
                <a:ea typeface="Lato"/>
                <a:cs typeface="Lato"/>
                <a:sym typeface="Lato"/>
              </a:rPr>
              <a:t>Представьтесь</a:t>
            </a:r>
            <a:endParaRPr sz="1400" b="0" i="0" u="none" strike="noStrike" cap="none">
              <a:solidFill>
                <a:srgbClr val="000000"/>
              </a:solidFill>
              <a:latin typeface="Arial"/>
              <a:ea typeface="Arial"/>
              <a:cs typeface="Arial"/>
              <a:sym typeface="Arial"/>
            </a:endParaRPr>
          </a:p>
          <a:p>
            <a:pPr marL="457200" marR="0" lvl="0" indent="-317160" algn="l" rtl="0">
              <a:lnSpc>
                <a:spcPct val="115000"/>
              </a:lnSpc>
              <a:spcBef>
                <a:spcPts val="0"/>
              </a:spcBef>
              <a:spcAft>
                <a:spcPts val="0"/>
              </a:spcAft>
              <a:buClr>
                <a:srgbClr val="595959"/>
              </a:buClr>
              <a:buSzPts val="1400"/>
              <a:buFont typeface="Lato"/>
              <a:buChar char="●"/>
            </a:pPr>
            <a:r>
              <a:rPr lang="en-US" sz="1400" b="0" i="0" u="none" strike="noStrike" cap="none">
                <a:solidFill>
                  <a:srgbClr val="595959"/>
                </a:solidFill>
                <a:latin typeface="Lato"/>
                <a:ea typeface="Lato"/>
                <a:cs typeface="Lato"/>
                <a:sym typeface="Lato"/>
              </a:rPr>
              <a:t>Кем работаете</a:t>
            </a:r>
            <a:endParaRPr sz="1400" b="0" i="0" u="none" strike="noStrike" cap="none">
              <a:solidFill>
                <a:srgbClr val="000000"/>
              </a:solidFill>
              <a:latin typeface="Arial"/>
              <a:ea typeface="Arial"/>
              <a:cs typeface="Arial"/>
              <a:sym typeface="Arial"/>
            </a:endParaRPr>
          </a:p>
          <a:p>
            <a:pPr marL="457200" marR="0" lvl="0" indent="-317160" algn="l" rtl="0">
              <a:lnSpc>
                <a:spcPct val="115000"/>
              </a:lnSpc>
              <a:spcBef>
                <a:spcPts val="0"/>
              </a:spcBef>
              <a:spcAft>
                <a:spcPts val="0"/>
              </a:spcAft>
              <a:buClr>
                <a:srgbClr val="595959"/>
              </a:buClr>
              <a:buSzPts val="1400"/>
              <a:buFont typeface="Lato"/>
              <a:buChar char="●"/>
            </a:pPr>
            <a:r>
              <a:rPr lang="en-US" sz="1400" b="0" i="0" u="none" strike="noStrike" cap="none">
                <a:solidFill>
                  <a:srgbClr val="595959"/>
                </a:solidFill>
                <a:latin typeface="Lato"/>
                <a:ea typeface="Lato"/>
                <a:cs typeface="Lato"/>
                <a:sym typeface="Lato"/>
              </a:rPr>
              <a:t>Ваши цели которые Вы ставите перед собой и чего хотите достигнуть?</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E6E20F7-439A-48F6-B2C5-6A24AD5EACC7}"/>
              </a:ext>
            </a:extLst>
          </p:cNvPr>
          <p:cNvSpPr>
            <a:spLocks noGrp="1"/>
          </p:cNvSpPr>
          <p:nvPr>
            <p:ph type="title"/>
          </p:nvPr>
        </p:nvSpPr>
        <p:spPr/>
        <p:txBody>
          <a:bodyPr/>
          <a:lstStyle/>
          <a:p>
            <a:r>
              <a:rPr lang="be-BY" dirty="0"/>
              <a:t>Стандартная б</a:t>
            </a:r>
            <a:r>
              <a:rPr lang="ru-RU" dirty="0" err="1"/>
              <a:t>иблиотека</a:t>
            </a:r>
            <a:r>
              <a:rPr lang="ru-RU" dirty="0"/>
              <a:t> </a:t>
            </a:r>
            <a:r>
              <a:rPr lang="en-US" dirty="0"/>
              <a:t>python (</a:t>
            </a:r>
            <a:r>
              <a:rPr lang="en-US" dirty="0" err="1"/>
              <a:t>stdlib</a:t>
            </a:r>
            <a:r>
              <a:rPr lang="en-US" dirty="0"/>
              <a:t>)</a:t>
            </a:r>
            <a:endParaRPr lang="ru-RU" dirty="0"/>
          </a:p>
        </p:txBody>
      </p:sp>
      <p:sp>
        <p:nvSpPr>
          <p:cNvPr id="3" name="Текст 2">
            <a:extLst>
              <a:ext uri="{FF2B5EF4-FFF2-40B4-BE49-F238E27FC236}">
                <a16:creationId xmlns:a16="http://schemas.microsoft.com/office/drawing/2014/main" id="{D2C87CA8-168E-4A6B-8D8E-E15277DBE318}"/>
              </a:ext>
            </a:extLst>
          </p:cNvPr>
          <p:cNvSpPr>
            <a:spLocks noGrp="1"/>
          </p:cNvSpPr>
          <p:nvPr>
            <p:ph type="body" idx="1"/>
          </p:nvPr>
        </p:nvSpPr>
        <p:spPr/>
        <p:txBody>
          <a:bodyPr/>
          <a:lstStyle/>
          <a:p>
            <a:r>
              <a:rPr lang="be-BY" dirty="0"/>
              <a:t>Стандартная б</a:t>
            </a:r>
            <a:r>
              <a:rPr lang="ru-RU" dirty="0" err="1"/>
              <a:t>иблиотека</a:t>
            </a:r>
            <a:r>
              <a:rPr lang="ru-RU" dirty="0"/>
              <a:t> – набор встроенных модулей и пакетов, поставляемых с интерпретатором. Модули стандартной библиотеки значительно ускоряют решения повседневных задач и ускоряют работу программиста, так как представляют наборы функций и классов с заранее реализованной логикой.</a:t>
            </a:r>
          </a:p>
          <a:p>
            <a:r>
              <a:rPr lang="ru-RU" dirty="0"/>
              <a:t>Пример</a:t>
            </a:r>
            <a:r>
              <a:rPr lang="en-US" dirty="0"/>
              <a:t>:</a:t>
            </a:r>
          </a:p>
          <a:p>
            <a:r>
              <a:rPr lang="en-US" dirty="0"/>
              <a:t>import math – </a:t>
            </a:r>
            <a:r>
              <a:rPr lang="be-BY" dirty="0"/>
              <a:t>подключен</a:t>
            </a:r>
            <a:r>
              <a:rPr lang="ru-RU" dirty="0" err="1"/>
              <a:t>ие</a:t>
            </a:r>
            <a:r>
              <a:rPr lang="ru-RU" dirty="0"/>
              <a:t> библиотеки, которая содержит множество математических функций.</a:t>
            </a:r>
          </a:p>
        </p:txBody>
      </p:sp>
    </p:spTree>
    <p:extLst>
      <p:ext uri="{BB962C8B-B14F-4D97-AF65-F5344CB8AC3E}">
        <p14:creationId xmlns:p14="http://schemas.microsoft.com/office/powerpoint/2010/main" val="22274441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2148CFD-96B3-4BEA-9ADE-35FCBB7DEC12}"/>
              </a:ext>
            </a:extLst>
          </p:cNvPr>
          <p:cNvSpPr>
            <a:spLocks noGrp="1"/>
          </p:cNvSpPr>
          <p:nvPr>
            <p:ph type="title"/>
          </p:nvPr>
        </p:nvSpPr>
        <p:spPr/>
        <p:txBody>
          <a:bodyPr/>
          <a:lstStyle/>
          <a:p>
            <a:r>
              <a:rPr lang="be-BY" dirty="0"/>
              <a:t>Сторонн</a:t>
            </a:r>
            <a:r>
              <a:rPr lang="ru-RU" dirty="0" err="1"/>
              <a:t>ие</a:t>
            </a:r>
            <a:r>
              <a:rPr lang="ru-RU" dirty="0"/>
              <a:t> модули и пакеты</a:t>
            </a:r>
          </a:p>
        </p:txBody>
      </p:sp>
      <p:sp>
        <p:nvSpPr>
          <p:cNvPr id="3" name="Текст 2">
            <a:extLst>
              <a:ext uri="{FF2B5EF4-FFF2-40B4-BE49-F238E27FC236}">
                <a16:creationId xmlns:a16="http://schemas.microsoft.com/office/drawing/2014/main" id="{17D5B692-8E9E-4DCF-84CD-0D7333396FE7}"/>
              </a:ext>
            </a:extLst>
          </p:cNvPr>
          <p:cNvSpPr>
            <a:spLocks noGrp="1"/>
          </p:cNvSpPr>
          <p:nvPr>
            <p:ph type="body" idx="1"/>
          </p:nvPr>
        </p:nvSpPr>
        <p:spPr/>
        <p:txBody>
          <a:bodyPr/>
          <a:lstStyle/>
          <a:p>
            <a:r>
              <a:rPr lang="be-BY" dirty="0"/>
              <a:t>В </a:t>
            </a:r>
            <a:r>
              <a:rPr lang="en-US" dirty="0"/>
              <a:t>python </a:t>
            </a:r>
            <a:r>
              <a:rPr lang="be-BY" dirty="0"/>
              <a:t>су</a:t>
            </a:r>
            <a:r>
              <a:rPr lang="ru-RU" dirty="0" err="1"/>
              <a:t>ществует</a:t>
            </a:r>
            <a:r>
              <a:rPr lang="ru-RU" dirty="0"/>
              <a:t> множество модулей и пакетов, которые не включены в стандартную библиотеку </a:t>
            </a:r>
            <a:r>
              <a:rPr lang="en-US" dirty="0"/>
              <a:t>python. </a:t>
            </a:r>
            <a:r>
              <a:rPr lang="be-BY" dirty="0"/>
              <a:t>Для установк</a:t>
            </a:r>
            <a:r>
              <a:rPr lang="ru-RU" dirty="0"/>
              <a:t>и </a:t>
            </a:r>
            <a:r>
              <a:rPr lang="ru-RU" dirty="0" err="1"/>
              <a:t>и</a:t>
            </a:r>
            <a:r>
              <a:rPr lang="ru-RU" dirty="0"/>
              <a:t> распространения таких пакетов используется специальный менеджер пакетов </a:t>
            </a:r>
            <a:r>
              <a:rPr lang="en-US" dirty="0"/>
              <a:t>pip. </a:t>
            </a:r>
            <a:r>
              <a:rPr lang="be-BY" dirty="0"/>
              <a:t>То есть это </a:t>
            </a:r>
            <a:r>
              <a:rPr lang="ru-RU" dirty="0"/>
              <a:t>инструмент, который позволяет вам устанавливать и управлять дополнительными библиотеками и зависимостями, которые не распространяются как часть стандартной библиотеки. Начиная с версии </a:t>
            </a:r>
            <a:r>
              <a:rPr lang="en-US" dirty="0"/>
              <a:t>3.4 pip </a:t>
            </a:r>
            <a:r>
              <a:rPr lang="be-BY" dirty="0"/>
              <a:t>был включен в установ</a:t>
            </a:r>
            <a:r>
              <a:rPr lang="ru-RU" dirty="0" err="1"/>
              <a:t>щик</a:t>
            </a:r>
            <a:r>
              <a:rPr lang="ru-RU" dirty="0"/>
              <a:t> </a:t>
            </a:r>
            <a:r>
              <a:rPr lang="en-US" dirty="0"/>
              <a:t>python </a:t>
            </a:r>
            <a:r>
              <a:rPr lang="ru-RU" dirty="0"/>
              <a:t>и распространяется вместе с интерпретатором.</a:t>
            </a:r>
          </a:p>
        </p:txBody>
      </p:sp>
    </p:spTree>
    <p:extLst>
      <p:ext uri="{BB962C8B-B14F-4D97-AF65-F5344CB8AC3E}">
        <p14:creationId xmlns:p14="http://schemas.microsoft.com/office/powerpoint/2010/main" val="11594870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E3E8D59-7C94-485A-9864-B3C9314FC8FE}"/>
              </a:ext>
            </a:extLst>
          </p:cNvPr>
          <p:cNvSpPr>
            <a:spLocks noGrp="1"/>
          </p:cNvSpPr>
          <p:nvPr>
            <p:ph type="title"/>
          </p:nvPr>
        </p:nvSpPr>
        <p:spPr/>
        <p:txBody>
          <a:bodyPr/>
          <a:lstStyle/>
          <a:p>
            <a:r>
              <a:rPr lang="be-BY" dirty="0"/>
              <a:t>Проблемы верс</a:t>
            </a:r>
            <a:r>
              <a:rPr lang="ru-RU" dirty="0" err="1"/>
              <a:t>ий</a:t>
            </a:r>
            <a:endParaRPr lang="ru-RU" dirty="0"/>
          </a:p>
        </p:txBody>
      </p:sp>
      <p:sp>
        <p:nvSpPr>
          <p:cNvPr id="3" name="Текст 2">
            <a:extLst>
              <a:ext uri="{FF2B5EF4-FFF2-40B4-BE49-F238E27FC236}">
                <a16:creationId xmlns:a16="http://schemas.microsoft.com/office/drawing/2014/main" id="{CB00D515-DCA6-4BFD-BCB9-51BCE5E307B1}"/>
              </a:ext>
            </a:extLst>
          </p:cNvPr>
          <p:cNvSpPr>
            <a:spLocks noGrp="1"/>
          </p:cNvSpPr>
          <p:nvPr>
            <p:ph type="body" idx="1"/>
          </p:nvPr>
        </p:nvSpPr>
        <p:spPr/>
        <p:txBody>
          <a:bodyPr/>
          <a:lstStyle/>
          <a:p>
            <a:r>
              <a:rPr lang="ru-RU" b="1" dirty="0"/>
              <a:t>Первое</a:t>
            </a:r>
            <a:r>
              <a:rPr lang="ru-RU" dirty="0"/>
              <a:t>: различные приложения могут использовать одну и туже библиотеку, но при этом требуемые версии могут отличаться.</a:t>
            </a:r>
          </a:p>
          <a:p>
            <a:r>
              <a:rPr lang="ru-RU" b="1" dirty="0"/>
              <a:t>Второе</a:t>
            </a:r>
            <a:r>
              <a:rPr lang="en-US" b="1" dirty="0"/>
              <a:t>: </a:t>
            </a:r>
            <a:r>
              <a:rPr lang="ru-RU" dirty="0"/>
              <a:t>разным приложениям могут требоваться разные версии </a:t>
            </a:r>
            <a:r>
              <a:rPr lang="en-US" dirty="0"/>
              <a:t>python.</a:t>
            </a:r>
            <a:endParaRPr lang="ru-RU" b="1" dirty="0"/>
          </a:p>
          <a:p>
            <a:endParaRPr lang="ru-RU" b="1" dirty="0"/>
          </a:p>
          <a:p>
            <a:endParaRPr lang="ru-RU" dirty="0"/>
          </a:p>
          <a:p>
            <a:r>
              <a:rPr lang="ru-RU" dirty="0"/>
              <a:t>Решение</a:t>
            </a:r>
            <a:r>
              <a:rPr lang="en-US" dirty="0"/>
              <a:t>: </a:t>
            </a:r>
            <a:r>
              <a:rPr lang="ru-RU" dirty="0"/>
              <a:t>использовать виртуальные окружения (</a:t>
            </a:r>
            <a:r>
              <a:rPr lang="en-US" dirty="0"/>
              <a:t>virtual environments).</a:t>
            </a:r>
          </a:p>
          <a:p>
            <a:r>
              <a:rPr lang="be-BY" dirty="0"/>
              <a:t>В</a:t>
            </a:r>
            <a:r>
              <a:rPr lang="ru-RU" dirty="0" err="1"/>
              <a:t>иртуальное</a:t>
            </a:r>
            <a:r>
              <a:rPr lang="ru-RU" dirty="0"/>
              <a:t> окружение – изолированная системная среда, в которой можно устанавливать различные версии библиотек независимо от основной (системной) среды.</a:t>
            </a:r>
            <a:endParaRPr lang="en-US" dirty="0"/>
          </a:p>
          <a:p>
            <a:r>
              <a:rPr lang="ru-RU" b="1" dirty="0"/>
              <a:t>Создание виртуального окружения</a:t>
            </a:r>
            <a:r>
              <a:rPr lang="en-US" b="1" dirty="0"/>
              <a:t>:</a:t>
            </a:r>
            <a:r>
              <a:rPr lang="en-US" dirty="0"/>
              <a:t> python -m </a:t>
            </a:r>
            <a:r>
              <a:rPr lang="en-US" dirty="0" err="1"/>
              <a:t>venv</a:t>
            </a:r>
            <a:r>
              <a:rPr lang="en-US" dirty="0"/>
              <a:t> </a:t>
            </a:r>
            <a:r>
              <a:rPr lang="en-US" dirty="0" err="1"/>
              <a:t>venv</a:t>
            </a:r>
            <a:endParaRPr lang="en-US" dirty="0"/>
          </a:p>
          <a:p>
            <a:r>
              <a:rPr lang="be-BY" b="1" dirty="0"/>
              <a:t>Акт</a:t>
            </a:r>
            <a:r>
              <a:rPr lang="ru-RU" b="1" dirty="0" err="1"/>
              <a:t>ивация</a:t>
            </a:r>
            <a:r>
              <a:rPr lang="ru-RU" b="1" dirty="0"/>
              <a:t> виртуального окружения</a:t>
            </a:r>
            <a:r>
              <a:rPr lang="en-US" b="1" dirty="0"/>
              <a:t>:</a:t>
            </a:r>
            <a:r>
              <a:rPr lang="en-US" dirty="0"/>
              <a:t> </a:t>
            </a:r>
            <a:r>
              <a:rPr lang="en-US" dirty="0" err="1"/>
              <a:t>venv</a:t>
            </a:r>
            <a:r>
              <a:rPr lang="en-US" dirty="0"/>
              <a:t>\Scripts\activate </a:t>
            </a:r>
          </a:p>
          <a:p>
            <a:r>
              <a:rPr lang="be-BY" b="1" dirty="0"/>
              <a:t>Деакт</a:t>
            </a:r>
            <a:r>
              <a:rPr lang="ru-RU" b="1" dirty="0" err="1"/>
              <a:t>ивация</a:t>
            </a:r>
            <a:r>
              <a:rPr lang="ru-RU" b="1" dirty="0"/>
              <a:t> виртуального окружения</a:t>
            </a:r>
            <a:r>
              <a:rPr lang="en-US" b="1" dirty="0"/>
              <a:t>:</a:t>
            </a:r>
            <a:r>
              <a:rPr lang="en-US" dirty="0"/>
              <a:t> deactivate</a:t>
            </a:r>
            <a:endParaRPr lang="ru-RU" dirty="0"/>
          </a:p>
        </p:txBody>
      </p:sp>
    </p:spTree>
    <p:extLst>
      <p:ext uri="{BB962C8B-B14F-4D97-AF65-F5344CB8AC3E}">
        <p14:creationId xmlns:p14="http://schemas.microsoft.com/office/powerpoint/2010/main" val="9205268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64ACFF0-F4D1-49DC-95C2-21ADA73C9C37}"/>
              </a:ext>
            </a:extLst>
          </p:cNvPr>
          <p:cNvSpPr>
            <a:spLocks noGrp="1"/>
          </p:cNvSpPr>
          <p:nvPr>
            <p:ph type="title"/>
          </p:nvPr>
        </p:nvSpPr>
        <p:spPr>
          <a:xfrm>
            <a:off x="644300" y="978438"/>
            <a:ext cx="7688400" cy="534900"/>
          </a:xfrm>
        </p:spPr>
        <p:txBody>
          <a:bodyPr/>
          <a:lstStyle/>
          <a:p>
            <a:r>
              <a:rPr lang="en-US" dirty="0"/>
              <a:t>C</a:t>
            </a:r>
            <a:r>
              <a:rPr lang="ru-RU" dirty="0" err="1"/>
              <a:t>интаксис</a:t>
            </a:r>
            <a:r>
              <a:rPr lang="ru-RU" dirty="0"/>
              <a:t> </a:t>
            </a:r>
            <a:r>
              <a:rPr lang="en-US" dirty="0"/>
              <a:t>python</a:t>
            </a:r>
            <a:endParaRPr lang="ru-RU" dirty="0"/>
          </a:p>
        </p:txBody>
      </p:sp>
      <p:sp>
        <p:nvSpPr>
          <p:cNvPr id="3" name="Объект 2">
            <a:extLst>
              <a:ext uri="{FF2B5EF4-FFF2-40B4-BE49-F238E27FC236}">
                <a16:creationId xmlns:a16="http://schemas.microsoft.com/office/drawing/2014/main" id="{211F12D5-0D42-4755-81D5-1AEEF0171CA3}"/>
              </a:ext>
            </a:extLst>
          </p:cNvPr>
          <p:cNvSpPr>
            <a:spLocks noGrp="1"/>
          </p:cNvSpPr>
          <p:nvPr>
            <p:ph idx="1"/>
          </p:nvPr>
        </p:nvSpPr>
        <p:spPr>
          <a:xfrm>
            <a:off x="727800" y="1625344"/>
            <a:ext cx="7688400" cy="2260800"/>
          </a:xfrm>
        </p:spPr>
        <p:txBody>
          <a:bodyPr/>
          <a:lstStyle/>
          <a:p>
            <a:r>
              <a:rPr lang="ru-RU" dirty="0"/>
              <a:t>Программа на языке </a:t>
            </a:r>
            <a:r>
              <a:rPr lang="ru-RU" dirty="0" err="1"/>
              <a:t>Python</a:t>
            </a:r>
            <a:r>
              <a:rPr lang="ru-RU" dirty="0"/>
              <a:t> состоит из набора инструкций. Каждая инструкция помещается на новую строку.</a:t>
            </a:r>
            <a:endParaRPr lang="en-US" dirty="0"/>
          </a:p>
          <a:p>
            <a:r>
              <a:rPr lang="ru-RU" dirty="0"/>
              <a:t>Большую роль в </a:t>
            </a:r>
            <a:r>
              <a:rPr lang="ru-RU" dirty="0" err="1"/>
              <a:t>Python</a:t>
            </a:r>
            <a:r>
              <a:rPr lang="ru-RU" dirty="0"/>
              <a:t> играют отступы. Неправильно поставленный отступ фактически является ошибкой.</a:t>
            </a:r>
            <a:endParaRPr lang="en-US" dirty="0"/>
          </a:p>
          <a:p>
            <a:r>
              <a:rPr lang="en-US" dirty="0"/>
              <a:t>Python </a:t>
            </a:r>
            <a:r>
              <a:rPr lang="ru-RU" dirty="0" err="1"/>
              <a:t>регистрозависимый</a:t>
            </a:r>
            <a:r>
              <a:rPr lang="ru-RU" dirty="0"/>
              <a:t> язык, поэтому </a:t>
            </a:r>
            <a:r>
              <a:rPr lang="en-US" dirty="0"/>
              <a:t>print </a:t>
            </a:r>
            <a:r>
              <a:rPr lang="ru-RU" dirty="0"/>
              <a:t>и </a:t>
            </a:r>
            <a:r>
              <a:rPr lang="en-US" dirty="0"/>
              <a:t>Print </a:t>
            </a:r>
            <a:r>
              <a:rPr lang="ru-RU" dirty="0"/>
              <a:t>– это разные функции.</a:t>
            </a:r>
          </a:p>
          <a:p>
            <a:r>
              <a:rPr lang="ru-RU" dirty="0"/>
              <a:t>Для отметки, что делает тот или иной участок кода, применяются комментарии. При трансляции и выполнении программы интерпретатор игнорирует комментарии, поэтому они не оказывают никакого влияния на работу программы. </a:t>
            </a:r>
            <a:endParaRPr lang="en-US" dirty="0"/>
          </a:p>
        </p:txBody>
      </p:sp>
    </p:spTree>
    <p:extLst>
      <p:ext uri="{BB962C8B-B14F-4D97-AF65-F5344CB8AC3E}">
        <p14:creationId xmlns:p14="http://schemas.microsoft.com/office/powerpoint/2010/main" val="15527227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47"/>
          <p:cNvSpPr txBox="1"/>
          <p:nvPr/>
        </p:nvSpPr>
        <p:spPr>
          <a:xfrm>
            <a:off x="727560" y="2304000"/>
            <a:ext cx="7688520" cy="53496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PEP-8 </a:t>
            </a:r>
            <a:br>
              <a:rPr lang="en-US" sz="2600" b="1" i="0" u="none" strike="noStrike" cap="none">
                <a:solidFill>
                  <a:srgbClr val="1A1A1A"/>
                </a:solidFill>
                <a:latin typeface="Raleway"/>
                <a:ea typeface="Raleway"/>
                <a:cs typeface="Raleway"/>
                <a:sym typeface="Raleway"/>
              </a:rPr>
            </a:br>
            <a:r>
              <a:rPr lang="en-US" sz="2600" b="1" i="0" u="none" strike="noStrike" cap="none">
                <a:solidFill>
                  <a:srgbClr val="1A1A1A"/>
                </a:solidFill>
                <a:latin typeface="Raleway"/>
                <a:ea typeface="Raleway"/>
                <a:cs typeface="Raleway"/>
                <a:sym typeface="Raleway"/>
              </a:rPr>
              <a:t>style guide</a:t>
            </a:r>
            <a:endParaRPr sz="2600" b="0" i="0" u="none" strike="noStrike" cap="none">
              <a:solidFill>
                <a:srgbClr val="000000"/>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8"/>
          <p:cNvSpPr txBox="1"/>
          <p:nvPr/>
        </p:nvSpPr>
        <p:spPr>
          <a:xfrm>
            <a:off x="727560" y="132084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Отступы</a:t>
            </a:r>
            <a:endParaRPr sz="2600" b="0" i="0" u="none" strike="noStrike" cap="none">
              <a:solidFill>
                <a:srgbClr val="000000"/>
              </a:solidFill>
              <a:latin typeface="Arial"/>
              <a:ea typeface="Arial"/>
              <a:cs typeface="Arial"/>
              <a:sym typeface="Arial"/>
            </a:endParaRPr>
          </a:p>
        </p:txBody>
      </p:sp>
      <p:sp>
        <p:nvSpPr>
          <p:cNvPr id="257" name="Google Shape;257;p48"/>
          <p:cNvSpPr/>
          <p:nvPr/>
        </p:nvSpPr>
        <p:spPr>
          <a:xfrm>
            <a:off x="727560" y="1767240"/>
            <a:ext cx="2920680" cy="396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200" b="0" i="0" u="none" strike="noStrike" cap="none">
                <a:solidFill>
                  <a:srgbClr val="454545"/>
                </a:solidFill>
                <a:latin typeface="Raleway"/>
                <a:ea typeface="Raleway"/>
                <a:cs typeface="Raleway"/>
                <a:sym typeface="Raleway"/>
              </a:rPr>
              <a:t>Используйте 4 пробела на каждый уровень отступа.</a:t>
            </a:r>
            <a:endParaRPr sz="1200" b="0" i="0" u="none" strike="noStrike" cap="none">
              <a:latin typeface="Arial"/>
              <a:ea typeface="Arial"/>
              <a:cs typeface="Arial"/>
              <a:sym typeface="Arial"/>
            </a:endParaRPr>
          </a:p>
          <a:p>
            <a:pPr marL="0" marR="0" lvl="0" indent="0" algn="l" rtl="0">
              <a:lnSpc>
                <a:spcPct val="115000"/>
              </a:lnSpc>
              <a:spcBef>
                <a:spcPts val="601"/>
              </a:spcBef>
              <a:spcAft>
                <a:spcPts val="0"/>
              </a:spcAft>
              <a:buNone/>
            </a:pPr>
            <a:endParaRPr sz="1200" b="0" i="0" u="none" strike="noStrike" cap="none">
              <a:latin typeface="Arial"/>
              <a:ea typeface="Arial"/>
              <a:cs typeface="Arial"/>
              <a:sym typeface="Arial"/>
            </a:endParaRPr>
          </a:p>
          <a:p>
            <a:pPr marL="0" marR="0" lvl="0" indent="0" algn="l" rtl="0">
              <a:lnSpc>
                <a:spcPct val="115000"/>
              </a:lnSpc>
              <a:spcBef>
                <a:spcPts val="601"/>
              </a:spcBef>
              <a:spcAft>
                <a:spcPts val="0"/>
              </a:spcAft>
              <a:buNone/>
            </a:pPr>
            <a:endParaRPr sz="1200" b="0" i="0" u="none" strike="noStrike" cap="none">
              <a:latin typeface="Arial"/>
              <a:ea typeface="Arial"/>
              <a:cs typeface="Arial"/>
              <a:sym typeface="Arial"/>
            </a:endParaRPr>
          </a:p>
          <a:p>
            <a:pPr marL="0" marR="0" lvl="0" indent="0" algn="l" rtl="0">
              <a:lnSpc>
                <a:spcPct val="100000"/>
              </a:lnSpc>
              <a:spcBef>
                <a:spcPts val="601"/>
              </a:spcBef>
              <a:spcAft>
                <a:spcPts val="0"/>
              </a:spcAft>
              <a:buNone/>
            </a:pPr>
            <a:endParaRPr sz="1200" b="0" i="0" u="none" strike="noStrike" cap="none">
              <a:latin typeface="Arial"/>
              <a:ea typeface="Arial"/>
              <a:cs typeface="Arial"/>
              <a:sym typeface="Arial"/>
            </a:endParaRPr>
          </a:p>
        </p:txBody>
      </p:sp>
      <p:pic>
        <p:nvPicPr>
          <p:cNvPr id="258" name="Google Shape;258;p48"/>
          <p:cNvPicPr preferRelativeResize="0"/>
          <p:nvPr/>
        </p:nvPicPr>
        <p:blipFill rotWithShape="1">
          <a:blip r:embed="rId3">
            <a:alphaModFix/>
          </a:blip>
          <a:srcRect/>
          <a:stretch/>
        </p:blipFill>
        <p:spPr>
          <a:xfrm>
            <a:off x="3404160" y="1767240"/>
            <a:ext cx="5505840" cy="317916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9"/>
          <p:cNvSpPr txBox="1"/>
          <p:nvPr/>
        </p:nvSpPr>
        <p:spPr>
          <a:xfrm>
            <a:off x="729360" y="1318680"/>
            <a:ext cx="7688400" cy="534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Табуляция или пробелы</a:t>
            </a:r>
            <a:endParaRPr sz="2600" b="0" i="0" u="none" strike="noStrike" cap="none">
              <a:solidFill>
                <a:srgbClr val="000000"/>
              </a:solidFill>
              <a:latin typeface="Arial"/>
              <a:ea typeface="Arial"/>
              <a:cs typeface="Arial"/>
              <a:sym typeface="Arial"/>
            </a:endParaRPr>
          </a:p>
        </p:txBody>
      </p:sp>
      <p:sp>
        <p:nvSpPr>
          <p:cNvPr id="264" name="Google Shape;264;p49"/>
          <p:cNvSpPr txBox="1"/>
          <p:nvPr/>
        </p:nvSpPr>
        <p:spPr>
          <a:xfrm>
            <a:off x="729360" y="2079000"/>
            <a:ext cx="768840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601"/>
              </a:spcBef>
              <a:spcAft>
                <a:spcPts val="0"/>
              </a:spcAft>
              <a:buNone/>
            </a:pPr>
            <a:endParaRPr sz="1200" b="0" i="0" u="none" strike="noStrike" cap="none">
              <a:solidFill>
                <a:srgbClr val="000000"/>
              </a:solidFill>
              <a:latin typeface="Arial"/>
              <a:ea typeface="Arial"/>
              <a:cs typeface="Arial"/>
              <a:sym typeface="Arial"/>
            </a:endParaRPr>
          </a:p>
          <a:p>
            <a:pPr marL="0" marR="0" lvl="0" indent="0" algn="l" rtl="0">
              <a:lnSpc>
                <a:spcPct val="115000"/>
              </a:lnSpc>
              <a:spcBef>
                <a:spcPts val="601"/>
              </a:spcBef>
              <a:spcAft>
                <a:spcPts val="0"/>
              </a:spcAft>
              <a:buNone/>
            </a:pPr>
            <a:r>
              <a:rPr lang="en-US" sz="1200" b="0" i="0" u="none" strike="noStrike" cap="none">
                <a:solidFill>
                  <a:srgbClr val="454545"/>
                </a:solidFill>
                <a:latin typeface="Raleway"/>
                <a:ea typeface="Raleway"/>
                <a:cs typeface="Raleway"/>
                <a:sym typeface="Raleway"/>
              </a:rPr>
              <a:t>Python 3 запрещается смешивание табуляции и пробелов в отступах.</a:t>
            </a:r>
            <a:endParaRPr sz="1200" b="0" i="0" u="none" strike="noStrike" cap="none">
              <a:solidFill>
                <a:srgbClr val="000000"/>
              </a:solidFill>
              <a:latin typeface="Arial"/>
              <a:ea typeface="Arial"/>
              <a:cs typeface="Arial"/>
              <a:sym typeface="Arial"/>
            </a:endParaRPr>
          </a:p>
          <a:p>
            <a:pPr marL="0" marR="0" lvl="0" indent="0" algn="l" rtl="0">
              <a:lnSpc>
                <a:spcPct val="115000"/>
              </a:lnSpc>
              <a:spcBef>
                <a:spcPts val="601"/>
              </a:spcBef>
              <a:spcAft>
                <a:spcPts val="0"/>
              </a:spcAft>
              <a:buNone/>
            </a:pPr>
            <a:r>
              <a:rPr lang="en-US" sz="1200" b="0" i="0" u="none" strike="noStrike" cap="none">
                <a:solidFill>
                  <a:srgbClr val="454545"/>
                </a:solidFill>
                <a:latin typeface="Raleway"/>
                <a:ea typeface="Raleway"/>
                <a:cs typeface="Raleway"/>
                <a:sym typeface="Raleway"/>
              </a:rPr>
              <a:t>Python 2 пытается преобразовать табуляцию в пробелы.</a:t>
            </a:r>
            <a:endParaRPr sz="1200" b="0" i="0" u="none" strike="noStrike" cap="none">
              <a:solidFill>
                <a:srgbClr val="000000"/>
              </a:solidFill>
              <a:latin typeface="Arial"/>
              <a:ea typeface="Arial"/>
              <a:cs typeface="Arial"/>
              <a:sym typeface="Arial"/>
            </a:endParaRPr>
          </a:p>
          <a:p>
            <a:pPr marL="0" marR="0" lvl="0" indent="0" algn="l" rtl="0">
              <a:lnSpc>
                <a:spcPct val="115000"/>
              </a:lnSpc>
              <a:spcBef>
                <a:spcPts val="601"/>
              </a:spcBef>
              <a:spcAft>
                <a:spcPts val="0"/>
              </a:spcAft>
              <a:buNone/>
            </a:pPr>
            <a:endParaRPr sz="1200" b="0" i="0" u="none" strike="noStrike" cap="none">
              <a:solidFill>
                <a:srgbClr val="000000"/>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50"/>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Длина строки</a:t>
            </a:r>
            <a:endParaRPr sz="2600" b="0" i="0" u="none" strike="noStrike" cap="none">
              <a:solidFill>
                <a:srgbClr val="000000"/>
              </a:solidFill>
              <a:latin typeface="Arial"/>
              <a:ea typeface="Arial"/>
              <a:cs typeface="Arial"/>
              <a:sym typeface="Arial"/>
            </a:endParaRPr>
          </a:p>
        </p:txBody>
      </p:sp>
      <p:sp>
        <p:nvSpPr>
          <p:cNvPr id="270" name="Google Shape;270;p50"/>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200" b="0" i="0" u="none" strike="noStrike" cap="none">
                <a:solidFill>
                  <a:srgbClr val="454545"/>
                </a:solidFill>
                <a:latin typeface="Raleway"/>
                <a:ea typeface="Raleway"/>
                <a:cs typeface="Raleway"/>
                <a:sym typeface="Raleway"/>
              </a:rPr>
              <a:t>Ограничьте длину строки максимум 79 символами.</a:t>
            </a:r>
            <a:endParaRPr sz="1200" b="0" i="0" u="none" strike="noStrike" cap="none">
              <a:solidFill>
                <a:srgbClr val="000000"/>
              </a:solidFill>
              <a:latin typeface="Arial"/>
              <a:ea typeface="Arial"/>
              <a:cs typeface="Arial"/>
              <a:sym typeface="Arial"/>
            </a:endParaRPr>
          </a:p>
          <a:p>
            <a:pPr marL="0" marR="0" lvl="0" indent="0" algn="l" rtl="0">
              <a:lnSpc>
                <a:spcPct val="115000"/>
              </a:lnSpc>
              <a:spcBef>
                <a:spcPts val="601"/>
              </a:spcBef>
              <a:spcAft>
                <a:spcPts val="0"/>
              </a:spcAft>
              <a:buNone/>
            </a:pPr>
            <a:r>
              <a:rPr lang="en-US" sz="1200" b="0" i="0" u="none" strike="noStrike" cap="none">
                <a:solidFill>
                  <a:srgbClr val="454545"/>
                </a:solidFill>
                <a:latin typeface="Raleway"/>
                <a:ea typeface="Raleway"/>
                <a:cs typeface="Raleway"/>
                <a:sym typeface="Raleway"/>
              </a:rPr>
              <a:t>Для более длинных блоков текста с меньшими структурными ограничениями (строки документации или комментарии), длину строки следует ограничить 72 символами.</a:t>
            </a:r>
            <a:endParaRPr sz="1200" b="0" i="0" u="none" strike="noStrike" cap="none">
              <a:solidFill>
                <a:srgbClr val="000000"/>
              </a:solidFill>
              <a:latin typeface="Arial"/>
              <a:ea typeface="Arial"/>
              <a:cs typeface="Arial"/>
              <a:sym typeface="Arial"/>
            </a:endParaRPr>
          </a:p>
          <a:p>
            <a:pPr marL="0" marR="0" lvl="0" indent="0" algn="l" rtl="0">
              <a:lnSpc>
                <a:spcPct val="115000"/>
              </a:lnSpc>
              <a:spcBef>
                <a:spcPts val="601"/>
              </a:spcBef>
              <a:spcAft>
                <a:spcPts val="0"/>
              </a:spcAft>
              <a:buNone/>
            </a:pPr>
            <a:endParaRPr sz="1200" b="0" i="0" u="none" strike="noStrike" cap="none">
              <a:solidFill>
                <a:srgbClr val="000000"/>
              </a:solidFill>
              <a:latin typeface="Arial"/>
              <a:ea typeface="Arial"/>
              <a:cs typeface="Arial"/>
              <a:sym typeface="Arial"/>
            </a:endParaRPr>
          </a:p>
          <a:p>
            <a:pPr marL="0" marR="0" lvl="0" indent="0" algn="l" rtl="0">
              <a:lnSpc>
                <a:spcPct val="115000"/>
              </a:lnSpc>
              <a:spcBef>
                <a:spcPts val="601"/>
              </a:spcBef>
              <a:spcAft>
                <a:spcPts val="0"/>
              </a:spcAft>
              <a:buNone/>
            </a:pPr>
            <a:r>
              <a:rPr lang="en-US" sz="1200" b="0" i="0" u="none" strike="noStrike" cap="none">
                <a:solidFill>
                  <a:srgbClr val="454545"/>
                </a:solidFill>
                <a:latin typeface="Raleway"/>
                <a:ea typeface="Raleway"/>
                <a:cs typeface="Raleway"/>
                <a:sym typeface="Raleway"/>
              </a:rPr>
              <a:t>Некоторые команды предпочитают большую длину строки. Нормально увеличение длины строки с 80 до 100 символов (фактически увеличивая максимальную длину до 99 символов), при условии, что комментарии и строки документации все еще будут 72 символа.</a:t>
            </a:r>
            <a:endParaRPr sz="1200" b="0" i="0" u="none" strike="noStrike" cap="none">
              <a:solidFill>
                <a:srgbClr val="000000"/>
              </a:solidFill>
              <a:latin typeface="Arial"/>
              <a:ea typeface="Arial"/>
              <a:cs typeface="Arial"/>
              <a:sym typeface="Arial"/>
            </a:endParaRPr>
          </a:p>
          <a:p>
            <a:pPr marL="0" marR="0" lvl="0" indent="0" algn="l" rtl="0">
              <a:lnSpc>
                <a:spcPct val="115000"/>
              </a:lnSpc>
              <a:spcBef>
                <a:spcPts val="601"/>
              </a:spcBef>
              <a:spcAft>
                <a:spcPts val="0"/>
              </a:spcAft>
              <a:buNone/>
            </a:pPr>
            <a:endParaRPr sz="1200" b="0" i="0" u="none" strike="noStrike" cap="none">
              <a:solidFill>
                <a:srgbClr val="000000"/>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1"/>
          <p:cNvSpPr txBox="1"/>
          <p:nvPr/>
        </p:nvSpPr>
        <p:spPr>
          <a:xfrm>
            <a:off x="727560" y="2304000"/>
            <a:ext cx="7688520" cy="53496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Commenting</a:t>
            </a:r>
            <a:endParaRPr sz="2600" b="0" i="0" u="none" strike="noStrike" cap="none">
              <a:solidFill>
                <a:srgbClr val="000000"/>
              </a:solidFill>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2"/>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Single line</a:t>
            </a:r>
            <a:endParaRPr sz="2600" b="0" i="0" u="none" strike="noStrike" cap="none">
              <a:solidFill>
                <a:srgbClr val="000000"/>
              </a:solidFill>
              <a:latin typeface="Arial"/>
              <a:ea typeface="Arial"/>
              <a:cs typeface="Arial"/>
              <a:sym typeface="Arial"/>
            </a:endParaRPr>
          </a:p>
        </p:txBody>
      </p:sp>
      <p:pic>
        <p:nvPicPr>
          <p:cNvPr id="281" name="Google Shape;281;p52"/>
          <p:cNvPicPr preferRelativeResize="0"/>
          <p:nvPr/>
        </p:nvPicPr>
        <p:blipFill rotWithShape="1">
          <a:blip r:embed="rId3">
            <a:alphaModFix/>
          </a:blip>
          <a:srcRect/>
          <a:stretch/>
        </p:blipFill>
        <p:spPr>
          <a:xfrm>
            <a:off x="1371600" y="1901880"/>
            <a:ext cx="6400440" cy="249372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9"/>
          <p:cNvSpPr txBox="1"/>
          <p:nvPr/>
        </p:nvSpPr>
        <p:spPr>
          <a:xfrm>
            <a:off x="727560" y="230400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400" b="1" i="0" u="none" strike="noStrike" cap="none" dirty="0" err="1">
                <a:solidFill>
                  <a:srgbClr val="1A1A1A"/>
                </a:solidFill>
                <a:latin typeface="Raleway"/>
                <a:ea typeface="Raleway"/>
                <a:cs typeface="Raleway"/>
                <a:sym typeface="Raleway"/>
              </a:rPr>
              <a:t>Итоговая</a:t>
            </a:r>
            <a:r>
              <a:rPr lang="en-US" sz="2400" b="1" i="0" u="none" strike="noStrike" cap="none" dirty="0">
                <a:solidFill>
                  <a:srgbClr val="1A1A1A"/>
                </a:solidFill>
                <a:latin typeface="Raleway"/>
                <a:ea typeface="Raleway"/>
                <a:cs typeface="Raleway"/>
                <a:sym typeface="Raleway"/>
              </a:rPr>
              <a:t> </a:t>
            </a:r>
            <a:r>
              <a:rPr lang="en-US" sz="2400" b="1" i="0" u="none" strike="noStrike" cap="none" dirty="0" err="1">
                <a:solidFill>
                  <a:srgbClr val="1A1A1A"/>
                </a:solidFill>
                <a:latin typeface="Raleway"/>
                <a:ea typeface="Raleway"/>
                <a:cs typeface="Raleway"/>
                <a:sym typeface="Raleway"/>
              </a:rPr>
              <a:t>оценка</a:t>
            </a:r>
            <a:r>
              <a:rPr lang="en-US" sz="2400" b="1" i="0" u="none" strike="noStrike" cap="none" dirty="0">
                <a:solidFill>
                  <a:srgbClr val="1A1A1A"/>
                </a:solidFill>
                <a:latin typeface="Raleway"/>
                <a:ea typeface="Raleway"/>
                <a:cs typeface="Raleway"/>
                <a:sym typeface="Raleway"/>
              </a:rPr>
              <a:t> </a:t>
            </a:r>
            <a:r>
              <a:rPr lang="en-US" sz="2400" b="0" i="0" u="none" strike="noStrike" cap="none" dirty="0">
                <a:solidFill>
                  <a:srgbClr val="1A1A1A"/>
                </a:solidFill>
                <a:latin typeface="Raleway"/>
                <a:ea typeface="Raleway"/>
                <a:cs typeface="Raleway"/>
                <a:sym typeface="Raleway"/>
              </a:rPr>
              <a:t>=</a:t>
            </a:r>
            <a:r>
              <a:rPr lang="en-US" sz="2400" b="1" i="0" u="none" strike="noStrike" cap="none" dirty="0">
                <a:solidFill>
                  <a:srgbClr val="1A1A1A"/>
                </a:solidFill>
                <a:latin typeface="Raleway"/>
                <a:ea typeface="Raleway"/>
                <a:cs typeface="Raleway"/>
                <a:sym typeface="Raleway"/>
              </a:rPr>
              <a:t> </a:t>
            </a:r>
            <a:r>
              <a:rPr lang="en-US" sz="2400" b="0" i="0" u="none" strike="noStrike" cap="none" dirty="0">
                <a:solidFill>
                  <a:srgbClr val="1A1A1A"/>
                </a:solidFill>
                <a:latin typeface="Raleway"/>
                <a:ea typeface="Raleway"/>
                <a:cs typeface="Raleway"/>
                <a:sym typeface="Raleway"/>
              </a:rPr>
              <a:t>(ДЗ + Test + Final Exam)/</a:t>
            </a:r>
            <a:r>
              <a:rPr lang="en-US" sz="2400" dirty="0">
                <a:solidFill>
                  <a:srgbClr val="1A1A1A"/>
                </a:solidFill>
                <a:latin typeface="Raleway"/>
                <a:ea typeface="Raleway"/>
                <a:cs typeface="Raleway"/>
                <a:sym typeface="Raleway"/>
              </a:rPr>
              <a:t>3</a:t>
            </a:r>
            <a:br>
              <a:rPr lang="en-US" sz="1800" b="0" i="0" u="none" strike="noStrike" cap="none" dirty="0"/>
            </a:br>
            <a:br>
              <a:rPr lang="en-US" sz="1800" b="0" i="0" u="none" strike="noStrike" cap="none" dirty="0"/>
            </a:br>
            <a:br>
              <a:rPr lang="en-US" sz="1800" b="0" i="0" u="none" strike="noStrike" cap="none" dirty="0"/>
            </a:br>
            <a:r>
              <a:rPr lang="en-US" sz="1400" b="0" i="0" u="none" strike="noStrike" cap="none" dirty="0">
                <a:solidFill>
                  <a:srgbClr val="1A1A1A"/>
                </a:solidFill>
                <a:latin typeface="Raleway"/>
                <a:ea typeface="Raleway"/>
                <a:cs typeface="Raleway"/>
                <a:sym typeface="Raleway"/>
              </a:rPr>
              <a:t>&gt;= 7 </a:t>
            </a:r>
            <a:r>
              <a:rPr lang="en-US" sz="1400" b="0" i="0" u="none" strike="noStrike" cap="none" dirty="0" err="1">
                <a:solidFill>
                  <a:srgbClr val="1A1A1A"/>
                </a:solidFill>
                <a:latin typeface="Raleway"/>
                <a:ea typeface="Raleway"/>
                <a:cs typeface="Raleway"/>
                <a:sym typeface="Raleway"/>
              </a:rPr>
              <a:t>из</a:t>
            </a:r>
            <a:r>
              <a:rPr lang="en-US" sz="1400" b="0" i="0" u="none" strike="noStrike" cap="none" dirty="0">
                <a:solidFill>
                  <a:srgbClr val="1A1A1A"/>
                </a:solidFill>
                <a:latin typeface="Raleway"/>
                <a:ea typeface="Raleway"/>
                <a:cs typeface="Raleway"/>
                <a:sym typeface="Raleway"/>
              </a:rPr>
              <a:t> 10 -&gt; </a:t>
            </a:r>
            <a:r>
              <a:rPr lang="en-US" sz="1400" b="0" i="0" u="none" strike="noStrike" cap="none" dirty="0" err="1">
                <a:solidFill>
                  <a:srgbClr val="1A1A1A"/>
                </a:solidFill>
                <a:latin typeface="Raleway"/>
                <a:ea typeface="Raleway"/>
                <a:cs typeface="Raleway"/>
                <a:sym typeface="Raleway"/>
              </a:rPr>
              <a:t>сертификат</a:t>
            </a:r>
            <a:r>
              <a:rPr lang="en-US" sz="1400" b="0" i="0" u="none" strike="noStrike" cap="none" dirty="0">
                <a:solidFill>
                  <a:srgbClr val="1A1A1A"/>
                </a:solidFill>
                <a:latin typeface="Raleway"/>
                <a:ea typeface="Raleway"/>
                <a:cs typeface="Raleway"/>
                <a:sym typeface="Raleway"/>
              </a:rPr>
              <a:t> =)</a:t>
            </a:r>
            <a:br>
              <a:rPr lang="en-US" sz="1800" b="0" i="0" u="none" strike="noStrike" cap="none" dirty="0"/>
            </a:br>
            <a:r>
              <a:rPr lang="en-US" sz="1400" b="0" i="0" u="none" strike="noStrike" cap="none" dirty="0">
                <a:solidFill>
                  <a:srgbClr val="1A1A1A"/>
                </a:solidFill>
                <a:latin typeface="Raleway"/>
                <a:ea typeface="Raleway"/>
                <a:cs typeface="Raleway"/>
                <a:sym typeface="Raleway"/>
              </a:rPr>
              <a:t>&lt; 7 </a:t>
            </a:r>
            <a:r>
              <a:rPr lang="en-US" sz="1400" b="0" i="0" u="none" strike="noStrike" cap="none" dirty="0" err="1">
                <a:solidFill>
                  <a:srgbClr val="1A1A1A"/>
                </a:solidFill>
                <a:latin typeface="Raleway"/>
                <a:ea typeface="Raleway"/>
                <a:cs typeface="Raleway"/>
                <a:sym typeface="Raleway"/>
              </a:rPr>
              <a:t>из</a:t>
            </a:r>
            <a:r>
              <a:rPr lang="en-US" sz="1400" b="0" i="0" u="none" strike="noStrike" cap="none" dirty="0">
                <a:solidFill>
                  <a:srgbClr val="1A1A1A"/>
                </a:solidFill>
                <a:latin typeface="Raleway"/>
                <a:ea typeface="Raleway"/>
                <a:cs typeface="Raleway"/>
                <a:sym typeface="Raleway"/>
              </a:rPr>
              <a:t> 10   -&gt; </a:t>
            </a:r>
            <a:r>
              <a:rPr lang="en-US" sz="1400" b="0" i="0" u="none" strike="noStrike" cap="none" dirty="0" err="1">
                <a:solidFill>
                  <a:srgbClr val="1A1A1A"/>
                </a:solidFill>
                <a:latin typeface="Raleway"/>
                <a:ea typeface="Raleway"/>
                <a:cs typeface="Raleway"/>
                <a:sym typeface="Raleway"/>
              </a:rPr>
              <a:t>нет</a:t>
            </a:r>
            <a:r>
              <a:rPr lang="en-US" sz="1400" b="0" i="0" u="none" strike="noStrike" cap="none" dirty="0">
                <a:solidFill>
                  <a:srgbClr val="1A1A1A"/>
                </a:solidFill>
                <a:latin typeface="Raleway"/>
                <a:ea typeface="Raleway"/>
                <a:cs typeface="Raleway"/>
                <a:sym typeface="Raleway"/>
              </a:rPr>
              <a:t> </a:t>
            </a:r>
            <a:r>
              <a:rPr lang="en-US" sz="1400" b="0" i="0" u="none" strike="noStrike" cap="none" dirty="0" err="1">
                <a:solidFill>
                  <a:srgbClr val="1A1A1A"/>
                </a:solidFill>
                <a:latin typeface="Raleway"/>
                <a:ea typeface="Raleway"/>
                <a:cs typeface="Raleway"/>
                <a:sym typeface="Raleway"/>
              </a:rPr>
              <a:t>сертификата</a:t>
            </a:r>
            <a:r>
              <a:rPr lang="en-US" sz="1400" b="0" i="0" u="none" strike="noStrike" cap="none" dirty="0">
                <a:solidFill>
                  <a:srgbClr val="1A1A1A"/>
                </a:solidFill>
                <a:latin typeface="Raleway"/>
                <a:ea typeface="Raleway"/>
                <a:cs typeface="Raleway"/>
                <a:sym typeface="Raleway"/>
              </a:rPr>
              <a:t> =(</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53"/>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Multi line</a:t>
            </a:r>
            <a:endParaRPr sz="2600" b="0" i="0" u="none" strike="noStrike" cap="none">
              <a:solidFill>
                <a:srgbClr val="000000"/>
              </a:solidFill>
              <a:latin typeface="Arial"/>
              <a:ea typeface="Arial"/>
              <a:cs typeface="Arial"/>
              <a:sym typeface="Arial"/>
            </a:endParaRPr>
          </a:p>
        </p:txBody>
      </p:sp>
      <p:pic>
        <p:nvPicPr>
          <p:cNvPr id="287" name="Google Shape;287;p53"/>
          <p:cNvPicPr preferRelativeResize="0"/>
          <p:nvPr/>
        </p:nvPicPr>
        <p:blipFill rotWithShape="1">
          <a:blip r:embed="rId3">
            <a:alphaModFix/>
          </a:blip>
          <a:srcRect t="692"/>
          <a:stretch/>
        </p:blipFill>
        <p:spPr>
          <a:xfrm>
            <a:off x="1755000" y="1854000"/>
            <a:ext cx="5817240" cy="317376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4"/>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Docstrings</a:t>
            </a:r>
            <a:endParaRPr sz="2600" b="0" i="0" u="none" strike="noStrike" cap="none">
              <a:solidFill>
                <a:srgbClr val="000000"/>
              </a:solidFill>
              <a:latin typeface="Arial"/>
              <a:ea typeface="Arial"/>
              <a:cs typeface="Arial"/>
              <a:sym typeface="Arial"/>
            </a:endParaRPr>
          </a:p>
        </p:txBody>
      </p:sp>
      <p:sp>
        <p:nvSpPr>
          <p:cNvPr id="293" name="Google Shape;293;p54"/>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200" b="0" i="0" u="none" strike="noStrike" cap="none">
                <a:solidFill>
                  <a:srgbClr val="000000"/>
                </a:solidFill>
                <a:latin typeface="Raleway"/>
                <a:ea typeface="Raleway"/>
                <a:cs typeface="Raleway"/>
                <a:sym typeface="Raleway"/>
              </a:rPr>
              <a:t>Python имеет встроенную концепцию под названием «строки документации», которая является отличным способом связать написанную вами документацию с модулями, функциями, классами и методами Python.</a:t>
            </a:r>
            <a:endParaRPr sz="12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2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200" b="0" i="0" u="none" strike="noStrike" cap="none">
              <a:solidFill>
                <a:srgbClr val="000000"/>
              </a:solidFill>
              <a:latin typeface="Arial"/>
              <a:ea typeface="Arial"/>
              <a:cs typeface="Arial"/>
              <a:sym typeface="Arial"/>
            </a:endParaRPr>
          </a:p>
        </p:txBody>
      </p:sp>
      <p:pic>
        <p:nvPicPr>
          <p:cNvPr id="294" name="Google Shape;294;p54"/>
          <p:cNvPicPr preferRelativeResize="0"/>
          <p:nvPr/>
        </p:nvPicPr>
        <p:blipFill rotWithShape="1">
          <a:blip r:embed="rId3">
            <a:alphaModFix/>
          </a:blip>
          <a:srcRect/>
          <a:stretch/>
        </p:blipFill>
        <p:spPr>
          <a:xfrm>
            <a:off x="1464480" y="3220920"/>
            <a:ext cx="6215040" cy="10134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EEC9699-81F0-477A-AB0D-378750362197}"/>
              </a:ext>
            </a:extLst>
          </p:cNvPr>
          <p:cNvSpPr>
            <a:spLocks noGrp="1"/>
          </p:cNvSpPr>
          <p:nvPr>
            <p:ph type="title"/>
          </p:nvPr>
        </p:nvSpPr>
        <p:spPr>
          <a:xfrm>
            <a:off x="651388" y="397192"/>
            <a:ext cx="7688400" cy="534900"/>
          </a:xfrm>
        </p:spPr>
        <p:txBody>
          <a:bodyPr/>
          <a:lstStyle/>
          <a:p>
            <a:r>
              <a:rPr lang="ru-RU" dirty="0"/>
              <a:t>Переменные в </a:t>
            </a:r>
            <a:r>
              <a:rPr lang="en-US" dirty="0"/>
              <a:t>python</a:t>
            </a:r>
            <a:endParaRPr lang="ru-RU" dirty="0"/>
          </a:p>
        </p:txBody>
      </p:sp>
      <p:sp>
        <p:nvSpPr>
          <p:cNvPr id="3" name="Объект 2">
            <a:extLst>
              <a:ext uri="{FF2B5EF4-FFF2-40B4-BE49-F238E27FC236}">
                <a16:creationId xmlns:a16="http://schemas.microsoft.com/office/drawing/2014/main" id="{27E70050-767C-4A02-8E44-7D0DF0E4B544}"/>
              </a:ext>
            </a:extLst>
          </p:cNvPr>
          <p:cNvSpPr>
            <a:spLocks noGrp="1"/>
          </p:cNvSpPr>
          <p:nvPr>
            <p:ph idx="1"/>
          </p:nvPr>
        </p:nvSpPr>
        <p:spPr>
          <a:xfrm>
            <a:off x="378535" y="1228395"/>
            <a:ext cx="7688400" cy="2260800"/>
          </a:xfrm>
        </p:spPr>
        <p:txBody>
          <a:bodyPr/>
          <a:lstStyle/>
          <a:p>
            <a:r>
              <a:rPr lang="en-US" dirty="0"/>
              <a:t>   </a:t>
            </a:r>
            <a:r>
              <a:rPr lang="ru-RU" dirty="0"/>
              <a:t>Переменные предназначены для хранения данных. Название переменной в </a:t>
            </a:r>
            <a:r>
              <a:rPr lang="ru-RU" dirty="0" err="1"/>
              <a:t>Python</a:t>
            </a:r>
            <a:r>
              <a:rPr lang="ru-RU" dirty="0"/>
              <a:t> должно начинаться с алфавитного символа или со знака подчеркивания и может содержать алфавитно-цифровые символы и знак подчеркивания. И кроме того, название переменной </a:t>
            </a:r>
            <a:r>
              <a:rPr lang="ru-RU" b="1" dirty="0"/>
              <a:t>не должно совпадать с названием ключевых слов языка </a:t>
            </a:r>
            <a:r>
              <a:rPr lang="ru-RU" b="1" dirty="0" err="1"/>
              <a:t>Python</a:t>
            </a:r>
            <a:r>
              <a:rPr lang="ru-RU" b="1" dirty="0"/>
              <a:t>.</a:t>
            </a:r>
            <a:endParaRPr lang="en-US" b="1" dirty="0"/>
          </a:p>
          <a:p>
            <a:endParaRPr lang="ru-RU" b="1" dirty="0"/>
          </a:p>
        </p:txBody>
      </p:sp>
      <p:pic>
        <p:nvPicPr>
          <p:cNvPr id="4" name="Рисунок 3">
            <a:extLst>
              <a:ext uri="{FF2B5EF4-FFF2-40B4-BE49-F238E27FC236}">
                <a16:creationId xmlns:a16="http://schemas.microsoft.com/office/drawing/2014/main" id="{20489B6A-ED6D-40DD-B4AF-1935978BA303}"/>
              </a:ext>
            </a:extLst>
          </p:cNvPr>
          <p:cNvPicPr>
            <a:picLocks noChangeAspect="1"/>
          </p:cNvPicPr>
          <p:nvPr/>
        </p:nvPicPr>
        <p:blipFill>
          <a:blip r:embed="rId2"/>
          <a:stretch>
            <a:fillRect/>
          </a:stretch>
        </p:blipFill>
        <p:spPr>
          <a:xfrm>
            <a:off x="828972" y="3269548"/>
            <a:ext cx="4657430" cy="1757340"/>
          </a:xfrm>
          <a:prstGeom prst="rect">
            <a:avLst/>
          </a:prstGeom>
        </p:spPr>
      </p:pic>
    </p:spTree>
    <p:extLst>
      <p:ext uri="{BB962C8B-B14F-4D97-AF65-F5344CB8AC3E}">
        <p14:creationId xmlns:p14="http://schemas.microsoft.com/office/powerpoint/2010/main" val="29829557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56"/>
          <p:cNvSpPr txBox="1"/>
          <p:nvPr/>
        </p:nvSpPr>
        <p:spPr>
          <a:xfrm>
            <a:off x="729360" y="1318680"/>
            <a:ext cx="7688520" cy="53496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Raleway"/>
                <a:ea typeface="Raleway"/>
                <a:cs typeface="Raleway"/>
                <a:sym typeface="Raleway"/>
              </a:rPr>
              <a:t>Идентификаторы</a:t>
            </a:r>
            <a:endParaRPr sz="2400" b="0" i="0" u="none" strike="noStrike" cap="none">
              <a:solidFill>
                <a:srgbClr val="000000"/>
              </a:solidFill>
              <a:latin typeface="Arial"/>
              <a:ea typeface="Arial"/>
              <a:cs typeface="Arial"/>
              <a:sym typeface="Arial"/>
            </a:endParaRPr>
          </a:p>
        </p:txBody>
      </p:sp>
      <p:sp>
        <p:nvSpPr>
          <p:cNvPr id="306" name="Google Shape;306;p56"/>
          <p:cNvSpPr txBox="1"/>
          <p:nvPr/>
        </p:nvSpPr>
        <p:spPr>
          <a:xfrm>
            <a:off x="729360" y="2079000"/>
            <a:ext cx="7688520" cy="259992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300" b="1" i="0" u="none" strike="noStrike" cap="none">
                <a:solidFill>
                  <a:srgbClr val="000000"/>
                </a:solidFill>
                <a:latin typeface="Raleway"/>
                <a:ea typeface="Raleway"/>
                <a:cs typeface="Raleway"/>
                <a:sym typeface="Raleway"/>
              </a:rPr>
              <a:t>Идентификаторы в Python</a:t>
            </a:r>
            <a:r>
              <a:rPr lang="en-US" sz="1300" b="0" i="0" u="none" strike="noStrike" cap="none">
                <a:solidFill>
                  <a:srgbClr val="000000"/>
                </a:solidFill>
                <a:latin typeface="Raleway"/>
                <a:ea typeface="Raleway"/>
                <a:cs typeface="Raleway"/>
                <a:sym typeface="Raleway"/>
              </a:rPr>
              <a:t> это имена используемые для обозначения переменной, функции, класса, модуля или другого объекта.</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1" i="0" u="none" strike="noStrike" cap="none">
                <a:solidFill>
                  <a:srgbClr val="252830"/>
                </a:solidFill>
                <a:latin typeface="Raleway"/>
                <a:ea typeface="Raleway"/>
                <a:cs typeface="Raleway"/>
                <a:sym typeface="Raleway"/>
              </a:rPr>
              <a:t>Правила для написания идентификаторов:</a:t>
            </a:r>
            <a:endParaRPr sz="1300" b="0" i="0" u="none" strike="noStrike" cap="none">
              <a:solidFill>
                <a:srgbClr val="000000"/>
              </a:solidFill>
              <a:latin typeface="Arial"/>
              <a:ea typeface="Arial"/>
              <a:cs typeface="Arial"/>
              <a:sym typeface="Arial"/>
            </a:endParaRPr>
          </a:p>
          <a:p>
            <a:pPr marL="457200" marR="0" lvl="0" indent="-310680" algn="l" rtl="0">
              <a:lnSpc>
                <a:spcPct val="114000"/>
              </a:lnSpc>
              <a:spcBef>
                <a:spcPts val="0"/>
              </a:spcBef>
              <a:spcAft>
                <a:spcPts val="0"/>
              </a:spcAft>
              <a:buClr>
                <a:srgbClr val="252830"/>
              </a:buClr>
              <a:buSzPts val="1300"/>
              <a:buFont typeface="Arial"/>
              <a:buAutoNum type="arabicPeriod"/>
            </a:pPr>
            <a:r>
              <a:rPr lang="en-US" sz="1300" b="0" i="0" u="none" strike="noStrike" cap="none">
                <a:solidFill>
                  <a:srgbClr val="252830"/>
                </a:solidFill>
                <a:latin typeface="Raleway"/>
                <a:ea typeface="Raleway"/>
                <a:cs typeface="Raleway"/>
                <a:sym typeface="Raleway"/>
              </a:rPr>
              <a:t>Идентификаторы могут быть комбинацией букв в нижнем регистре (</a:t>
            </a:r>
            <a:r>
              <a:rPr lang="en-US" sz="1300" b="1" i="0" u="none" strike="noStrike" cap="none">
                <a:solidFill>
                  <a:srgbClr val="252830"/>
                </a:solidFill>
                <a:latin typeface="Raleway"/>
                <a:ea typeface="Raleway"/>
                <a:cs typeface="Raleway"/>
                <a:sym typeface="Raleway"/>
              </a:rPr>
              <a:t>a</a:t>
            </a:r>
            <a:r>
              <a:rPr lang="en-US" sz="1300" b="0" i="0" u="none" strike="noStrike" cap="none">
                <a:solidFill>
                  <a:srgbClr val="252830"/>
                </a:solidFill>
                <a:latin typeface="Raleway"/>
                <a:ea typeface="Raleway"/>
                <a:cs typeface="Raleway"/>
                <a:sym typeface="Raleway"/>
              </a:rPr>
              <a:t> - </a:t>
            </a:r>
            <a:r>
              <a:rPr lang="en-US" sz="1300" b="1" i="0" u="none" strike="noStrike" cap="none">
                <a:solidFill>
                  <a:srgbClr val="252830"/>
                </a:solidFill>
                <a:latin typeface="Raleway"/>
                <a:ea typeface="Raleway"/>
                <a:cs typeface="Raleway"/>
                <a:sym typeface="Raleway"/>
              </a:rPr>
              <a:t>z</a:t>
            </a:r>
            <a:r>
              <a:rPr lang="en-US" sz="1300" b="0" i="0" u="none" strike="noStrike" cap="none">
                <a:solidFill>
                  <a:srgbClr val="252830"/>
                </a:solidFill>
                <a:latin typeface="Raleway"/>
                <a:ea typeface="Raleway"/>
                <a:cs typeface="Raleway"/>
                <a:sym typeface="Raleway"/>
              </a:rPr>
              <a:t>) или верхнего регистра (</a:t>
            </a:r>
            <a:r>
              <a:rPr lang="en-US" sz="1300" b="1" i="0" u="none" strike="noStrike" cap="none">
                <a:solidFill>
                  <a:srgbClr val="252830"/>
                </a:solidFill>
                <a:latin typeface="Raleway"/>
                <a:ea typeface="Raleway"/>
                <a:cs typeface="Raleway"/>
                <a:sym typeface="Raleway"/>
              </a:rPr>
              <a:t>A</a:t>
            </a:r>
            <a:r>
              <a:rPr lang="en-US" sz="1300" b="0" i="0" u="none" strike="noStrike" cap="none">
                <a:solidFill>
                  <a:srgbClr val="252830"/>
                </a:solidFill>
                <a:latin typeface="Raleway"/>
                <a:ea typeface="Raleway"/>
                <a:cs typeface="Raleway"/>
                <a:sym typeface="Raleway"/>
              </a:rPr>
              <a:t> - </a:t>
            </a:r>
            <a:r>
              <a:rPr lang="en-US" sz="1300" b="1" i="0" u="none" strike="noStrike" cap="none">
                <a:solidFill>
                  <a:srgbClr val="252830"/>
                </a:solidFill>
                <a:latin typeface="Raleway"/>
                <a:ea typeface="Raleway"/>
                <a:cs typeface="Raleway"/>
                <a:sym typeface="Raleway"/>
              </a:rPr>
              <a:t>Z</a:t>
            </a:r>
            <a:r>
              <a:rPr lang="en-US" sz="1300" b="0" i="0" u="none" strike="noStrike" cap="none">
                <a:solidFill>
                  <a:srgbClr val="252830"/>
                </a:solidFill>
                <a:latin typeface="Raleway"/>
                <a:ea typeface="Raleway"/>
                <a:cs typeface="Raleway"/>
                <a:sym typeface="Raleway"/>
              </a:rPr>
              <a:t>) или цифр (</a:t>
            </a:r>
            <a:r>
              <a:rPr lang="en-US" sz="1300" b="1" i="0" u="none" strike="noStrike" cap="none">
                <a:solidFill>
                  <a:srgbClr val="252830"/>
                </a:solidFill>
                <a:latin typeface="Raleway"/>
                <a:ea typeface="Raleway"/>
                <a:cs typeface="Raleway"/>
                <a:sym typeface="Raleway"/>
              </a:rPr>
              <a:t>0</a:t>
            </a:r>
            <a:r>
              <a:rPr lang="en-US" sz="1300" b="0" i="0" u="none" strike="noStrike" cap="none">
                <a:solidFill>
                  <a:srgbClr val="252830"/>
                </a:solidFill>
                <a:latin typeface="Raleway"/>
                <a:ea typeface="Raleway"/>
                <a:cs typeface="Raleway"/>
                <a:sym typeface="Raleway"/>
              </a:rPr>
              <a:t> - </a:t>
            </a:r>
            <a:r>
              <a:rPr lang="en-US" sz="1300" b="1" i="0" u="none" strike="noStrike" cap="none">
                <a:solidFill>
                  <a:srgbClr val="252830"/>
                </a:solidFill>
                <a:latin typeface="Raleway"/>
                <a:ea typeface="Raleway"/>
                <a:cs typeface="Raleway"/>
                <a:sym typeface="Raleway"/>
              </a:rPr>
              <a:t>9</a:t>
            </a:r>
            <a:r>
              <a:rPr lang="en-US" sz="1300" b="0" i="0" u="none" strike="noStrike" cap="none">
                <a:solidFill>
                  <a:srgbClr val="252830"/>
                </a:solidFill>
                <a:latin typeface="Raleway"/>
                <a:ea typeface="Raleway"/>
                <a:cs typeface="Raleway"/>
                <a:sym typeface="Raleway"/>
              </a:rPr>
              <a:t>) или подчеркивание </a:t>
            </a:r>
            <a:r>
              <a:rPr lang="en-US" sz="1300" b="1" i="0" u="none" strike="noStrike" cap="none">
                <a:solidFill>
                  <a:srgbClr val="252830"/>
                </a:solidFill>
                <a:latin typeface="Raleway"/>
                <a:ea typeface="Raleway"/>
                <a:cs typeface="Raleway"/>
                <a:sym typeface="Raleway"/>
              </a:rPr>
              <a:t>_</a:t>
            </a:r>
            <a:r>
              <a:rPr lang="en-US" sz="1300" b="0" i="0" u="none" strike="noStrike" cap="none">
                <a:solidFill>
                  <a:srgbClr val="252830"/>
                </a:solidFill>
                <a:latin typeface="Raleway"/>
                <a:ea typeface="Raleway"/>
                <a:cs typeface="Raleway"/>
                <a:sym typeface="Raleway"/>
              </a:rPr>
              <a:t>. Например: myClass, var_1 и print_this_to_screen.</a:t>
            </a:r>
            <a:endParaRPr sz="1300" b="0" i="0" u="none" strike="noStrike" cap="none">
              <a:solidFill>
                <a:srgbClr val="000000"/>
              </a:solidFill>
              <a:latin typeface="Arial"/>
              <a:ea typeface="Arial"/>
              <a:cs typeface="Arial"/>
              <a:sym typeface="Arial"/>
            </a:endParaRPr>
          </a:p>
          <a:p>
            <a:pPr marL="457200" marR="0" lvl="0" indent="-310680" algn="l" rtl="0">
              <a:lnSpc>
                <a:spcPct val="114000"/>
              </a:lnSpc>
              <a:spcBef>
                <a:spcPts val="0"/>
              </a:spcBef>
              <a:spcAft>
                <a:spcPts val="0"/>
              </a:spcAft>
              <a:buClr>
                <a:srgbClr val="252830"/>
              </a:buClr>
              <a:buSzPts val="1300"/>
              <a:buFont typeface="Raleway"/>
              <a:buAutoNum type="arabicPeriod"/>
            </a:pPr>
            <a:r>
              <a:rPr lang="en-US" sz="1300" b="0" i="0" u="none" strike="noStrike" cap="none">
                <a:solidFill>
                  <a:srgbClr val="252830"/>
                </a:solidFill>
                <a:latin typeface="Raleway"/>
                <a:ea typeface="Raleway"/>
                <a:cs typeface="Raleway"/>
                <a:sym typeface="Raleway"/>
              </a:rPr>
              <a:t>Идентификатор не может начинаться с цифры. </a:t>
            </a:r>
            <a:r>
              <a:rPr lang="en-US" sz="1300" b="1" i="0" u="none" strike="noStrike" cap="none">
                <a:solidFill>
                  <a:srgbClr val="252830"/>
                </a:solidFill>
                <a:latin typeface="Raleway"/>
                <a:ea typeface="Raleway"/>
                <a:cs typeface="Raleway"/>
                <a:sym typeface="Raleway"/>
              </a:rPr>
              <a:t>1variable</a:t>
            </a:r>
            <a:r>
              <a:rPr lang="en-US" sz="1300" b="0" i="0" u="none" strike="noStrike" cap="none">
                <a:solidFill>
                  <a:srgbClr val="252830"/>
                </a:solidFill>
                <a:latin typeface="Raleway"/>
                <a:ea typeface="Raleway"/>
                <a:cs typeface="Raleway"/>
                <a:sym typeface="Raleway"/>
              </a:rPr>
              <a:t> неправильно, но </a:t>
            </a:r>
            <a:r>
              <a:rPr lang="en-US" sz="1300" b="1" i="0" u="none" strike="noStrike" cap="none">
                <a:solidFill>
                  <a:srgbClr val="252830"/>
                </a:solidFill>
                <a:latin typeface="Raleway"/>
                <a:ea typeface="Raleway"/>
                <a:cs typeface="Raleway"/>
                <a:sym typeface="Raleway"/>
              </a:rPr>
              <a:t>variable1</a:t>
            </a:r>
            <a:r>
              <a:rPr lang="en-US" sz="1300" b="0" i="0" u="none" strike="noStrike" cap="none">
                <a:solidFill>
                  <a:srgbClr val="252830"/>
                </a:solidFill>
                <a:latin typeface="Raleway"/>
                <a:ea typeface="Raleway"/>
                <a:cs typeface="Raleway"/>
                <a:sym typeface="Raleway"/>
              </a:rPr>
              <a:t> правильно.</a:t>
            </a:r>
            <a:endParaRPr sz="1300" b="0" i="0" u="none" strike="noStrike" cap="none">
              <a:solidFill>
                <a:srgbClr val="000000"/>
              </a:solidFill>
              <a:latin typeface="Arial"/>
              <a:ea typeface="Arial"/>
              <a:cs typeface="Arial"/>
              <a:sym typeface="Arial"/>
            </a:endParaRPr>
          </a:p>
          <a:p>
            <a:pPr marL="457200" marR="0" lvl="0" indent="-310680" algn="l" rtl="0">
              <a:lnSpc>
                <a:spcPct val="114000"/>
              </a:lnSpc>
              <a:spcBef>
                <a:spcPts val="0"/>
              </a:spcBef>
              <a:spcAft>
                <a:spcPts val="0"/>
              </a:spcAft>
              <a:buClr>
                <a:srgbClr val="252830"/>
              </a:buClr>
              <a:buSzPts val="1300"/>
              <a:buFont typeface="Raleway"/>
              <a:buAutoNum type="arabicPeriod"/>
            </a:pPr>
            <a:r>
              <a:rPr lang="en-US" sz="1300" b="0" i="0" u="none" strike="noStrike" cap="none">
                <a:solidFill>
                  <a:srgbClr val="252830"/>
                </a:solidFill>
                <a:latin typeface="Raleway"/>
                <a:ea typeface="Raleway"/>
                <a:cs typeface="Raleway"/>
                <a:sym typeface="Raleway"/>
              </a:rPr>
              <a:t>Ключевые слова не могут использоваться как идентификаторы.</a:t>
            </a:r>
            <a:endParaRPr sz="1300" b="0" i="0" u="none" strike="noStrike" cap="none">
              <a:solidFill>
                <a:srgbClr val="000000"/>
              </a:solidFill>
              <a:latin typeface="Arial"/>
              <a:ea typeface="Arial"/>
              <a:cs typeface="Arial"/>
              <a:sym typeface="Arial"/>
            </a:endParaRPr>
          </a:p>
          <a:p>
            <a:pPr marL="457200" marR="0" lvl="0" indent="-298080" algn="l" rtl="0">
              <a:lnSpc>
                <a:spcPct val="114000"/>
              </a:lnSpc>
              <a:spcBef>
                <a:spcPts val="0"/>
              </a:spcBef>
              <a:spcAft>
                <a:spcPts val="0"/>
              </a:spcAft>
              <a:buClr>
                <a:srgbClr val="000000"/>
              </a:buClr>
              <a:buSzPts val="1300"/>
              <a:buFont typeface="Arial"/>
              <a:buAutoNum type="arabicPeriod"/>
            </a:pPr>
            <a:r>
              <a:rPr lang="en-US" sz="1300" b="0" i="0" u="none" strike="noStrike" cap="none">
                <a:solidFill>
                  <a:srgbClr val="252830"/>
                </a:solidFill>
                <a:latin typeface="Raleway"/>
                <a:ea typeface="Raleway"/>
                <a:cs typeface="Raleway"/>
                <a:sym typeface="Raleway"/>
              </a:rPr>
              <a:t>Нельзя использовать специальные символы </a:t>
            </a:r>
            <a:r>
              <a:rPr lang="en-US" sz="1300" b="1" i="0" u="none" strike="noStrike" cap="none">
                <a:solidFill>
                  <a:srgbClr val="252830"/>
                </a:solidFill>
                <a:latin typeface="Raleway"/>
                <a:ea typeface="Raleway"/>
                <a:cs typeface="Raleway"/>
                <a:sym typeface="Raleway"/>
              </a:rPr>
              <a:t>!</a:t>
            </a:r>
            <a:r>
              <a:rPr lang="en-US" sz="1300" b="0" i="0" u="none" strike="noStrike" cap="none">
                <a:solidFill>
                  <a:srgbClr val="252830"/>
                </a:solidFill>
                <a:latin typeface="Raleway"/>
                <a:ea typeface="Raleway"/>
                <a:cs typeface="Raleway"/>
                <a:sym typeface="Raleway"/>
              </a:rPr>
              <a:t>, </a:t>
            </a:r>
            <a:r>
              <a:rPr lang="en-US" sz="1300" b="1" i="0" u="none" strike="noStrike" cap="none">
                <a:solidFill>
                  <a:srgbClr val="252830"/>
                </a:solidFill>
                <a:latin typeface="Raleway"/>
                <a:ea typeface="Raleway"/>
                <a:cs typeface="Raleway"/>
                <a:sym typeface="Raleway"/>
              </a:rPr>
              <a:t>@,</a:t>
            </a:r>
            <a:r>
              <a:rPr lang="en-US" sz="1300" b="0" i="0" u="none" strike="noStrike" cap="none">
                <a:solidFill>
                  <a:srgbClr val="252830"/>
                </a:solidFill>
                <a:latin typeface="Raleway"/>
                <a:ea typeface="Raleway"/>
                <a:cs typeface="Raleway"/>
                <a:sym typeface="Raleway"/>
              </a:rPr>
              <a:t> </a:t>
            </a:r>
            <a:r>
              <a:rPr lang="en-US" sz="1300" b="1" i="0" u="none" strike="noStrike" cap="none">
                <a:solidFill>
                  <a:srgbClr val="252830"/>
                </a:solidFill>
                <a:latin typeface="Raleway"/>
                <a:ea typeface="Raleway"/>
                <a:cs typeface="Raleway"/>
                <a:sym typeface="Raleway"/>
              </a:rPr>
              <a:t>#,</a:t>
            </a:r>
            <a:r>
              <a:rPr lang="en-US" sz="1300" b="0" i="0" u="none" strike="noStrike" cap="none">
                <a:solidFill>
                  <a:srgbClr val="252830"/>
                </a:solidFill>
                <a:latin typeface="Raleway"/>
                <a:ea typeface="Raleway"/>
                <a:cs typeface="Raleway"/>
                <a:sym typeface="Raleway"/>
              </a:rPr>
              <a:t> </a:t>
            </a:r>
            <a:r>
              <a:rPr lang="en-US" sz="1300" b="1" i="0" u="none" strike="noStrike" cap="none">
                <a:solidFill>
                  <a:srgbClr val="252830"/>
                </a:solidFill>
                <a:latin typeface="Raleway"/>
                <a:ea typeface="Raleway"/>
                <a:cs typeface="Raleway"/>
                <a:sym typeface="Raleway"/>
              </a:rPr>
              <a:t>$,</a:t>
            </a:r>
            <a:r>
              <a:rPr lang="en-US" sz="1300" b="0" i="0" u="none" strike="noStrike" cap="none">
                <a:solidFill>
                  <a:srgbClr val="252830"/>
                </a:solidFill>
                <a:latin typeface="Raleway"/>
                <a:ea typeface="Raleway"/>
                <a:cs typeface="Raleway"/>
                <a:sym typeface="Raleway"/>
              </a:rPr>
              <a:t> </a:t>
            </a:r>
            <a:r>
              <a:rPr lang="en-US" sz="1300" b="1" i="0" u="none" strike="noStrike" cap="none">
                <a:solidFill>
                  <a:srgbClr val="252830"/>
                </a:solidFill>
                <a:latin typeface="Raleway"/>
                <a:ea typeface="Raleway"/>
                <a:cs typeface="Raleway"/>
                <a:sym typeface="Raleway"/>
              </a:rPr>
              <a:t>%</a:t>
            </a:r>
            <a:r>
              <a:rPr lang="en-US" sz="1300" b="0" i="0" u="none" strike="noStrike" cap="none">
                <a:solidFill>
                  <a:srgbClr val="252830"/>
                </a:solidFill>
                <a:latin typeface="Raleway"/>
                <a:ea typeface="Raleway"/>
                <a:cs typeface="Raleway"/>
                <a:sym typeface="Raleway"/>
              </a:rPr>
              <a:t>.</a:t>
            </a:r>
            <a:endParaRPr sz="1300" b="0" i="0" u="none" strike="noStrike" cap="none">
              <a:solidFill>
                <a:srgbClr val="000000"/>
              </a:solidFill>
              <a:latin typeface="Arial"/>
              <a:ea typeface="Arial"/>
              <a:cs typeface="Arial"/>
              <a:sym typeface="Arial"/>
            </a:endParaRPr>
          </a:p>
          <a:p>
            <a:pPr marL="457200" marR="0" lvl="0" indent="-304560" algn="l" rtl="0">
              <a:lnSpc>
                <a:spcPct val="114000"/>
              </a:lnSpc>
              <a:spcBef>
                <a:spcPts val="0"/>
              </a:spcBef>
              <a:spcAft>
                <a:spcPts val="0"/>
              </a:spcAft>
              <a:buClr>
                <a:srgbClr val="252830"/>
              </a:buClr>
              <a:buSzPts val="1300"/>
              <a:buFont typeface="Arial"/>
              <a:buAutoNum type="arabicPeriod"/>
            </a:pPr>
            <a:r>
              <a:rPr lang="en-US" sz="1300" b="0" i="0" u="none" strike="noStrike" cap="none">
                <a:solidFill>
                  <a:srgbClr val="252830"/>
                </a:solidFill>
                <a:latin typeface="Raleway"/>
                <a:ea typeface="Raleway"/>
                <a:cs typeface="Raleway"/>
                <a:sym typeface="Raleway"/>
              </a:rPr>
              <a:t>Идентификаторы могут быть любой длины.</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00" b="0" i="0" u="none" strike="noStrike" cap="none">
              <a:solidFill>
                <a:srgbClr val="000000"/>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57"/>
          <p:cNvSpPr txBox="1">
            <a:spLocks noGrp="1"/>
          </p:cNvSpPr>
          <p:nvPr>
            <p:ph type="title"/>
          </p:nvPr>
        </p:nvSpPr>
        <p:spPr>
          <a:xfrm>
            <a:off x="729360" y="1318680"/>
            <a:ext cx="7688400" cy="53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600"/>
              <a:t>Имена переменных и ключевые слова</a:t>
            </a:r>
            <a:endParaRPr sz="2400"/>
          </a:p>
        </p:txBody>
      </p:sp>
      <p:sp>
        <p:nvSpPr>
          <p:cNvPr id="312" name="Google Shape;312;p57"/>
          <p:cNvSpPr txBox="1">
            <a:spLocks noGrp="1"/>
          </p:cNvSpPr>
          <p:nvPr>
            <p:ph type="body" idx="1"/>
          </p:nvPr>
        </p:nvSpPr>
        <p:spPr>
          <a:xfrm>
            <a:off x="729360" y="2079000"/>
            <a:ext cx="7688400" cy="22608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endParaRPr/>
          </a:p>
        </p:txBody>
      </p:sp>
      <p:pic>
        <p:nvPicPr>
          <p:cNvPr id="313" name="Google Shape;313;p57"/>
          <p:cNvPicPr preferRelativeResize="0"/>
          <p:nvPr/>
        </p:nvPicPr>
        <p:blipFill>
          <a:blip r:embed="rId3">
            <a:alphaModFix/>
          </a:blip>
          <a:stretch>
            <a:fillRect/>
          </a:stretch>
        </p:blipFill>
        <p:spPr>
          <a:xfrm>
            <a:off x="729350" y="2079000"/>
            <a:ext cx="6457950" cy="23431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59"/>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2400" b="1" i="0" u="none" strike="noStrike" cap="none">
                <a:solidFill>
                  <a:srgbClr val="252830"/>
                </a:solidFill>
                <a:latin typeface="Raleway"/>
                <a:ea typeface="Raleway"/>
                <a:cs typeface="Raleway"/>
                <a:sym typeface="Raleway"/>
              </a:rPr>
              <a:t>Важно помнить</a:t>
            </a:r>
            <a:endParaRPr sz="2400" b="0" i="0" u="none" strike="noStrike" cap="none">
              <a:solidFill>
                <a:srgbClr val="000000"/>
              </a:solidFill>
              <a:latin typeface="Arial"/>
              <a:ea typeface="Arial"/>
              <a:cs typeface="Arial"/>
              <a:sym typeface="Arial"/>
            </a:endParaRPr>
          </a:p>
        </p:txBody>
      </p:sp>
      <p:sp>
        <p:nvSpPr>
          <p:cNvPr id="326" name="Google Shape;326;p59"/>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300" b="0" i="0" u="none" strike="noStrike" cap="none">
                <a:solidFill>
                  <a:srgbClr val="252830"/>
                </a:solidFill>
                <a:latin typeface="Raleway"/>
                <a:ea typeface="Raleway"/>
                <a:cs typeface="Raleway"/>
                <a:sym typeface="Raleway"/>
              </a:rPr>
              <a:t>Python регистрозависимый язык. Это означает, что </a:t>
            </a:r>
            <a:r>
              <a:rPr lang="en-US" sz="1300" b="0" i="1" u="none" strike="noStrike" cap="none">
                <a:solidFill>
                  <a:srgbClr val="252830"/>
                </a:solidFill>
                <a:latin typeface="Raleway"/>
                <a:ea typeface="Raleway"/>
                <a:cs typeface="Raleway"/>
                <a:sym typeface="Raleway"/>
              </a:rPr>
              <a:t>Variable</a:t>
            </a:r>
            <a:r>
              <a:rPr lang="en-US" sz="1300" b="0" i="0" u="none" strike="noStrike" cap="none">
                <a:solidFill>
                  <a:srgbClr val="252830"/>
                </a:solidFill>
                <a:latin typeface="Raleway"/>
                <a:ea typeface="Raleway"/>
                <a:cs typeface="Raleway"/>
                <a:sym typeface="Raleway"/>
              </a:rPr>
              <a:t> и </a:t>
            </a:r>
            <a:r>
              <a:rPr lang="en-US" sz="1300" b="0" i="1" u="none" strike="noStrike" cap="none">
                <a:solidFill>
                  <a:srgbClr val="252830"/>
                </a:solidFill>
                <a:latin typeface="Raleway"/>
                <a:ea typeface="Raleway"/>
                <a:cs typeface="Raleway"/>
                <a:sym typeface="Raleway"/>
              </a:rPr>
              <a:t>variable</a:t>
            </a:r>
            <a:r>
              <a:rPr lang="en-US" sz="1300" b="0" i="0" u="none" strike="noStrike" cap="none">
                <a:solidFill>
                  <a:srgbClr val="252830"/>
                </a:solidFill>
                <a:latin typeface="Raleway"/>
                <a:ea typeface="Raleway"/>
                <a:cs typeface="Raleway"/>
                <a:sym typeface="Raleway"/>
              </a:rPr>
              <a:t> не одно и тоже. Называйте идентификаторы осмысленно.</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none" strike="noStrike" cap="none">
                <a:solidFill>
                  <a:srgbClr val="252830"/>
                </a:solidFill>
                <a:latin typeface="Raleway"/>
                <a:ea typeface="Raleway"/>
                <a:cs typeface="Raleway"/>
                <a:sym typeface="Raleway"/>
              </a:rPr>
              <a:t>Несколько слов могут быть разделены подчеркиванием </a:t>
            </a:r>
            <a:r>
              <a:rPr lang="en-US" sz="1300" b="0" i="1" u="none" strike="noStrike" cap="none">
                <a:solidFill>
                  <a:srgbClr val="252830"/>
                </a:solidFill>
                <a:latin typeface="Raleway"/>
                <a:ea typeface="Raleway"/>
                <a:cs typeface="Raleway"/>
                <a:sym typeface="Raleway"/>
              </a:rPr>
              <a:t>this_is_a_long_variable</a:t>
            </a:r>
            <a:r>
              <a:rPr lang="en-US" sz="1300" b="0" i="0" u="none" strike="noStrike" cap="none">
                <a:solidFill>
                  <a:srgbClr val="252830"/>
                </a:solidFill>
                <a:latin typeface="Raleway"/>
                <a:ea typeface="Raleway"/>
                <a:cs typeface="Raleway"/>
                <a:sym typeface="Raleway"/>
              </a:rPr>
              <a:t>.</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00" b="0" i="0" u="none" strike="noStrike" cap="none">
              <a:solidFill>
                <a:srgbClr val="000000"/>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60"/>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400" b="1" i="0" u="none" strike="noStrike" cap="none">
                <a:solidFill>
                  <a:srgbClr val="1A1A1A"/>
                </a:solidFill>
                <a:latin typeface="Raleway"/>
                <a:ea typeface="Raleway"/>
                <a:cs typeface="Raleway"/>
                <a:sym typeface="Raleway"/>
              </a:rPr>
              <a:t>Переменные</a:t>
            </a:r>
            <a:endParaRPr sz="2400" b="0" i="0" u="none" strike="noStrike" cap="none">
              <a:solidFill>
                <a:srgbClr val="000000"/>
              </a:solidFill>
              <a:latin typeface="Arial"/>
              <a:ea typeface="Arial"/>
              <a:cs typeface="Arial"/>
              <a:sym typeface="Arial"/>
            </a:endParaRPr>
          </a:p>
        </p:txBody>
      </p:sp>
      <p:sp>
        <p:nvSpPr>
          <p:cNvPr id="332" name="Google Shape;332;p60"/>
          <p:cNvSpPr txBox="1"/>
          <p:nvPr/>
        </p:nvSpPr>
        <p:spPr>
          <a:xfrm>
            <a:off x="729360" y="2079000"/>
            <a:ext cx="7688520" cy="2260800"/>
          </a:xfrm>
          <a:prstGeom prst="rect">
            <a:avLst/>
          </a:prstGeom>
          <a:noFill/>
          <a:ln>
            <a:noFill/>
          </a:ln>
        </p:spPr>
        <p:txBody>
          <a:bodyPr spcFirstLastPara="1" wrap="square" lIns="91425" tIns="91425" rIns="91425" bIns="91425" anchor="t" anchorCtr="0">
            <a:noAutofit/>
          </a:bodyPr>
          <a:lstStyle/>
          <a:p>
            <a:pPr marL="0" marR="0" lvl="0" indent="0" algn="l" rtl="0">
              <a:lnSpc>
                <a:spcPct val="114000"/>
              </a:lnSpc>
              <a:spcBef>
                <a:spcPts val="0"/>
              </a:spcBef>
              <a:spcAft>
                <a:spcPts val="0"/>
              </a:spcAft>
              <a:buNone/>
            </a:pPr>
            <a:r>
              <a:rPr lang="en-US" sz="1300" b="0" i="0" u="none" strike="noStrike" cap="none">
                <a:solidFill>
                  <a:srgbClr val="000000"/>
                </a:solidFill>
                <a:latin typeface="Raleway"/>
                <a:ea typeface="Raleway"/>
                <a:cs typeface="Raleway"/>
                <a:sym typeface="Raleway"/>
              </a:rPr>
              <a:t>В пайтоне применяется два типа наименования переменных: camel case и underscore notation.</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none" strike="noStrike" cap="none">
                <a:solidFill>
                  <a:srgbClr val="000000"/>
                </a:solidFill>
                <a:latin typeface="Raleway"/>
                <a:ea typeface="Raleway"/>
                <a:cs typeface="Raleway"/>
                <a:sym typeface="Raleway"/>
              </a:rPr>
              <a:t>Camel case подразумевает, что каждое новое подслово в наименовании переменной начинается с большой буквы. Например:</a:t>
            </a:r>
            <a:endParaRPr sz="1300" b="0" i="0" u="none" strike="noStrike" cap="none">
              <a:solidFill>
                <a:srgbClr val="000000"/>
              </a:solidFill>
              <a:latin typeface="Arial"/>
              <a:ea typeface="Arial"/>
              <a:cs typeface="Arial"/>
              <a:sym typeface="Arial"/>
            </a:endParaRPr>
          </a:p>
          <a:p>
            <a:pPr marL="1828800" marR="0" lvl="0" indent="457200" algn="l" rtl="0">
              <a:lnSpc>
                <a:spcPct val="114000"/>
              </a:lnSpc>
              <a:spcBef>
                <a:spcPts val="0"/>
              </a:spcBef>
              <a:spcAft>
                <a:spcPts val="0"/>
              </a:spcAft>
              <a:buNone/>
            </a:pPr>
            <a:r>
              <a:rPr lang="en-US" sz="1300" b="0" i="1" u="none" strike="noStrike" cap="none">
                <a:solidFill>
                  <a:srgbClr val="000000"/>
                </a:solidFill>
                <a:latin typeface="Raleway"/>
                <a:ea typeface="Raleway"/>
                <a:cs typeface="Raleway"/>
                <a:sym typeface="Raleway"/>
              </a:rPr>
              <a:t>&gt;&gt; userName = "Tom"</a:t>
            </a: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endParaRPr sz="1300" b="0" i="0" u="none" strike="noStrike" cap="none">
              <a:solidFill>
                <a:srgbClr val="000000"/>
              </a:solidFill>
              <a:latin typeface="Arial"/>
              <a:ea typeface="Arial"/>
              <a:cs typeface="Arial"/>
              <a:sym typeface="Arial"/>
            </a:endParaRPr>
          </a:p>
          <a:p>
            <a:pPr marL="0" marR="0" lvl="0" indent="0" algn="l" rtl="0">
              <a:lnSpc>
                <a:spcPct val="114000"/>
              </a:lnSpc>
              <a:spcBef>
                <a:spcPts val="0"/>
              </a:spcBef>
              <a:spcAft>
                <a:spcPts val="0"/>
              </a:spcAft>
              <a:buNone/>
            </a:pPr>
            <a:r>
              <a:rPr lang="en-US" sz="1300" b="0" i="0" u="none" strike="noStrike" cap="none">
                <a:solidFill>
                  <a:srgbClr val="000000"/>
                </a:solidFill>
                <a:latin typeface="Raleway"/>
                <a:ea typeface="Raleway"/>
                <a:cs typeface="Raleway"/>
                <a:sym typeface="Raleway"/>
              </a:rPr>
              <a:t>Underscore notation подразумевает, что подслова в наименовании переменной разделяются знаком подчеркивания. Например:</a:t>
            </a:r>
            <a:endParaRPr sz="1300" b="0" i="0" u="none" strike="noStrike" cap="none">
              <a:solidFill>
                <a:srgbClr val="000000"/>
              </a:solidFill>
              <a:latin typeface="Arial"/>
              <a:ea typeface="Arial"/>
              <a:cs typeface="Arial"/>
              <a:sym typeface="Arial"/>
            </a:endParaRPr>
          </a:p>
          <a:p>
            <a:pPr marL="1828800" marR="0" lvl="0" indent="457200" algn="l" rtl="0">
              <a:lnSpc>
                <a:spcPct val="114000"/>
              </a:lnSpc>
              <a:spcBef>
                <a:spcPts val="0"/>
              </a:spcBef>
              <a:spcAft>
                <a:spcPts val="0"/>
              </a:spcAft>
              <a:buNone/>
            </a:pPr>
            <a:r>
              <a:rPr lang="en-US" sz="1300" b="0" i="1" u="none" strike="noStrike" cap="none">
                <a:solidFill>
                  <a:srgbClr val="000000"/>
                </a:solidFill>
                <a:latin typeface="Raleway"/>
                <a:ea typeface="Raleway"/>
                <a:cs typeface="Raleway"/>
                <a:sym typeface="Raleway"/>
              </a:rPr>
              <a:t>&gt;&gt; user_name = "Tom"</a:t>
            </a:r>
            <a:endParaRPr sz="1300" b="0" i="0" u="none" strike="noStrike" cap="none">
              <a:solidFill>
                <a:srgbClr val="000000"/>
              </a:solidFill>
              <a:latin typeface="Arial"/>
              <a:ea typeface="Arial"/>
              <a:cs typeface="Arial"/>
              <a:sym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0F36F94-E524-4F61-A7BB-1A13826449A0}"/>
              </a:ext>
            </a:extLst>
          </p:cNvPr>
          <p:cNvSpPr>
            <a:spLocks noGrp="1"/>
          </p:cNvSpPr>
          <p:nvPr>
            <p:ph type="title"/>
          </p:nvPr>
        </p:nvSpPr>
        <p:spPr>
          <a:xfrm>
            <a:off x="727800" y="361750"/>
            <a:ext cx="7688400" cy="534900"/>
          </a:xfrm>
        </p:spPr>
        <p:txBody>
          <a:bodyPr/>
          <a:lstStyle/>
          <a:p>
            <a:r>
              <a:rPr lang="ru-RU" dirty="0"/>
              <a:t>Переменные и типы данных</a:t>
            </a:r>
          </a:p>
        </p:txBody>
      </p:sp>
      <p:sp>
        <p:nvSpPr>
          <p:cNvPr id="3" name="Объект 2">
            <a:extLst>
              <a:ext uri="{FF2B5EF4-FFF2-40B4-BE49-F238E27FC236}">
                <a16:creationId xmlns:a16="http://schemas.microsoft.com/office/drawing/2014/main" id="{307CC2F4-BAAC-4CC7-869F-C79E125AE7DE}"/>
              </a:ext>
            </a:extLst>
          </p:cNvPr>
          <p:cNvSpPr>
            <a:spLocks noGrp="1"/>
          </p:cNvSpPr>
          <p:nvPr>
            <p:ph idx="1"/>
          </p:nvPr>
        </p:nvSpPr>
        <p:spPr>
          <a:xfrm>
            <a:off x="672653" y="1441350"/>
            <a:ext cx="7688400" cy="2260800"/>
          </a:xfrm>
        </p:spPr>
        <p:txBody>
          <a:bodyPr/>
          <a:lstStyle/>
          <a:p>
            <a:r>
              <a:rPr lang="en-US" dirty="0"/>
              <a:t>   </a:t>
            </a:r>
            <a:r>
              <a:rPr lang="ru-RU" dirty="0"/>
              <a:t>Переменная </a:t>
            </a:r>
            <a:r>
              <a:rPr lang="en-US" dirty="0"/>
              <a:t>“</a:t>
            </a:r>
            <a:r>
              <a:rPr lang="ru-RU" dirty="0"/>
              <a:t>хранит</a:t>
            </a:r>
            <a:r>
              <a:rPr lang="en-US" dirty="0"/>
              <a:t>”</a:t>
            </a:r>
            <a:r>
              <a:rPr lang="ru-RU" dirty="0"/>
              <a:t> данные одного из типов данных.</a:t>
            </a:r>
            <a:r>
              <a:rPr lang="en-US" dirty="0"/>
              <a:t> </a:t>
            </a:r>
            <a:r>
              <a:rPr lang="ru-RU" dirty="0"/>
              <a:t>На самом деле переменная – это ссылка на объект определённого типа (класса). В </a:t>
            </a:r>
            <a:r>
              <a:rPr lang="ru-RU" dirty="0" err="1"/>
              <a:t>Python</a:t>
            </a:r>
            <a:r>
              <a:rPr lang="ru-RU" dirty="0"/>
              <a:t> существует множество различных встроенных типов данных.</a:t>
            </a:r>
          </a:p>
        </p:txBody>
      </p:sp>
      <p:pic>
        <p:nvPicPr>
          <p:cNvPr id="5" name="Рисунок 4">
            <a:extLst>
              <a:ext uri="{FF2B5EF4-FFF2-40B4-BE49-F238E27FC236}">
                <a16:creationId xmlns:a16="http://schemas.microsoft.com/office/drawing/2014/main" id="{795AE006-0B00-4C37-B9C0-5D527965113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37387" y="2571750"/>
            <a:ext cx="5346994" cy="2369089"/>
          </a:xfrm>
          <a:prstGeom prst="rect">
            <a:avLst/>
          </a:prstGeom>
        </p:spPr>
      </p:pic>
    </p:spTree>
    <p:extLst>
      <p:ext uri="{BB962C8B-B14F-4D97-AF65-F5344CB8AC3E}">
        <p14:creationId xmlns:p14="http://schemas.microsoft.com/office/powerpoint/2010/main" val="39509812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CE0BC23-084F-4342-B22C-0454C624AFD5}"/>
              </a:ext>
            </a:extLst>
          </p:cNvPr>
          <p:cNvSpPr>
            <a:spLocks noGrp="1"/>
          </p:cNvSpPr>
          <p:nvPr>
            <p:ph type="title"/>
          </p:nvPr>
        </p:nvSpPr>
        <p:spPr>
          <a:xfrm>
            <a:off x="727800" y="305043"/>
            <a:ext cx="7688400" cy="534900"/>
          </a:xfrm>
        </p:spPr>
        <p:txBody>
          <a:bodyPr/>
          <a:lstStyle/>
          <a:p>
            <a:r>
              <a:rPr lang="ru-RU" dirty="0"/>
              <a:t>Хранение переменных и объектов в памяти.</a:t>
            </a:r>
          </a:p>
        </p:txBody>
      </p:sp>
      <p:pic>
        <p:nvPicPr>
          <p:cNvPr id="5" name="Объект 4">
            <a:extLst>
              <a:ext uri="{FF2B5EF4-FFF2-40B4-BE49-F238E27FC236}">
                <a16:creationId xmlns:a16="http://schemas.microsoft.com/office/drawing/2014/main" id="{B7700E46-1390-4EBD-963D-BDC79A09DE1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2912" y="1129378"/>
            <a:ext cx="5058177" cy="3869549"/>
          </a:xfrm>
        </p:spPr>
      </p:pic>
    </p:spTree>
    <p:extLst>
      <p:ext uri="{BB962C8B-B14F-4D97-AF65-F5344CB8AC3E}">
        <p14:creationId xmlns:p14="http://schemas.microsoft.com/office/powerpoint/2010/main" val="38755807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316FA1F-64B7-462B-87F0-F1AF64261352}"/>
              </a:ext>
            </a:extLst>
          </p:cNvPr>
          <p:cNvSpPr>
            <a:spLocks noGrp="1"/>
          </p:cNvSpPr>
          <p:nvPr>
            <p:ph type="title"/>
          </p:nvPr>
        </p:nvSpPr>
        <p:spPr>
          <a:xfrm>
            <a:off x="729360" y="595666"/>
            <a:ext cx="7688400" cy="534900"/>
          </a:xfrm>
        </p:spPr>
        <p:txBody>
          <a:bodyPr/>
          <a:lstStyle/>
          <a:p>
            <a:r>
              <a:rPr lang="ru-RU" dirty="0"/>
              <a:t>Объекты в </a:t>
            </a:r>
            <a:r>
              <a:rPr lang="en-US" dirty="0"/>
              <a:t>python</a:t>
            </a:r>
            <a:endParaRPr lang="ru-RU" dirty="0"/>
          </a:p>
        </p:txBody>
      </p:sp>
      <p:sp>
        <p:nvSpPr>
          <p:cNvPr id="3" name="Объект 2">
            <a:extLst>
              <a:ext uri="{FF2B5EF4-FFF2-40B4-BE49-F238E27FC236}">
                <a16:creationId xmlns:a16="http://schemas.microsoft.com/office/drawing/2014/main" id="{41440C86-1ED3-484A-AB9C-F6F7CFE5A112}"/>
              </a:ext>
            </a:extLst>
          </p:cNvPr>
          <p:cNvSpPr>
            <a:spLocks noGrp="1"/>
          </p:cNvSpPr>
          <p:nvPr>
            <p:ph idx="1"/>
          </p:nvPr>
        </p:nvSpPr>
        <p:spPr>
          <a:xfrm>
            <a:off x="729360" y="1604079"/>
            <a:ext cx="7688400" cy="2260800"/>
          </a:xfrm>
        </p:spPr>
        <p:txBody>
          <a:bodyPr>
            <a:normAutofit fontScale="85000" lnSpcReduction="10000"/>
          </a:bodyPr>
          <a:lstStyle/>
          <a:p>
            <a:r>
              <a:rPr lang="en-US" dirty="0"/>
              <a:t>1) </a:t>
            </a:r>
            <a:r>
              <a:rPr lang="ru-RU" dirty="0"/>
              <a:t>У каждого объекта есть тип. Можно посмотреть с помощью функции </a:t>
            </a:r>
            <a:r>
              <a:rPr lang="en-US" dirty="0"/>
              <a:t>type(object).</a:t>
            </a:r>
          </a:p>
          <a:p>
            <a:r>
              <a:rPr lang="ru-RU" dirty="0"/>
              <a:t>2) У каждого объекта есть ячейка в оперативной памяти, в которой он хранится. Получить идентификатор этой ячейки можно с помощью функции </a:t>
            </a:r>
            <a:r>
              <a:rPr lang="en-US" dirty="0"/>
              <a:t>id(object).</a:t>
            </a:r>
          </a:p>
          <a:p>
            <a:r>
              <a:rPr lang="en-US" dirty="0"/>
              <a:t>3) </a:t>
            </a:r>
            <a:r>
              <a:rPr lang="ru-RU" dirty="0"/>
              <a:t>У каждого объекта есть значение.</a:t>
            </a:r>
          </a:p>
          <a:p>
            <a:r>
              <a:rPr lang="en-US" dirty="0"/>
              <a:t>4</a:t>
            </a:r>
            <a:r>
              <a:rPr lang="ru-RU" dirty="0"/>
              <a:t>) У каждого объекта есть счётчик ссылок.</a:t>
            </a:r>
          </a:p>
          <a:p>
            <a:endParaRPr lang="ru-RU" dirty="0"/>
          </a:p>
          <a:p>
            <a:r>
              <a:rPr lang="ru-RU" dirty="0"/>
              <a:t>Пример</a:t>
            </a:r>
            <a:r>
              <a:rPr lang="en-US" dirty="0"/>
              <a:t>:</a:t>
            </a:r>
          </a:p>
          <a:p>
            <a:r>
              <a:rPr lang="en-US" dirty="0"/>
              <a:t>2 – </a:t>
            </a:r>
            <a:r>
              <a:rPr lang="ru-RU" dirty="0"/>
              <a:t>это объект типа </a:t>
            </a:r>
            <a:r>
              <a:rPr lang="en-US" dirty="0"/>
              <a:t>int </a:t>
            </a:r>
            <a:r>
              <a:rPr lang="ru-RU" dirty="0"/>
              <a:t>со значением два.</a:t>
            </a:r>
          </a:p>
          <a:p>
            <a:r>
              <a:rPr lang="en-US" dirty="0"/>
              <a:t>‘Hello world’ – </a:t>
            </a:r>
            <a:r>
              <a:rPr lang="ru-RU" dirty="0"/>
              <a:t>объект типа </a:t>
            </a:r>
            <a:r>
              <a:rPr lang="en-US" dirty="0"/>
              <a:t>str.</a:t>
            </a:r>
          </a:p>
          <a:p>
            <a:pPr marL="0" indent="0"/>
            <a:endParaRPr lang="ru-RU" dirty="0"/>
          </a:p>
        </p:txBody>
      </p:sp>
    </p:spTree>
    <p:extLst>
      <p:ext uri="{BB962C8B-B14F-4D97-AF65-F5344CB8AC3E}">
        <p14:creationId xmlns:p14="http://schemas.microsoft.com/office/powerpoint/2010/main" val="3044724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20"/>
          <p:cNvSpPr txBox="1"/>
          <p:nvPr/>
        </p:nvSpPr>
        <p:spPr>
          <a:xfrm>
            <a:off x="729360" y="1318680"/>
            <a:ext cx="7688520" cy="53496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2600" b="1" i="0" u="none" strike="noStrike" cap="none">
                <a:solidFill>
                  <a:srgbClr val="1A1A1A"/>
                </a:solidFill>
                <a:latin typeface="Raleway"/>
                <a:ea typeface="Raleway"/>
                <a:cs typeface="Raleway"/>
                <a:sym typeface="Raleway"/>
              </a:rPr>
              <a:t>Оценка домашних работ</a:t>
            </a:r>
            <a:endParaRPr sz="2600" b="0" i="0" u="none" strike="noStrike" cap="none">
              <a:solidFill>
                <a:srgbClr val="000000"/>
              </a:solidFill>
              <a:latin typeface="Arial"/>
              <a:ea typeface="Arial"/>
              <a:cs typeface="Arial"/>
              <a:sym typeface="Arial"/>
            </a:endParaRPr>
          </a:p>
        </p:txBody>
      </p:sp>
      <p:sp>
        <p:nvSpPr>
          <p:cNvPr id="89" name="Google Shape;89;p20"/>
          <p:cNvSpPr txBox="1"/>
          <p:nvPr/>
        </p:nvSpPr>
        <p:spPr>
          <a:xfrm>
            <a:off x="530885" y="1853640"/>
            <a:ext cx="7688520" cy="2454480"/>
          </a:xfrm>
          <a:prstGeom prst="rect">
            <a:avLst/>
          </a:prstGeom>
          <a:noFill/>
          <a:ln>
            <a:noFill/>
          </a:ln>
        </p:spPr>
        <p:txBody>
          <a:bodyPr spcFirstLastPara="1" wrap="square" lIns="91425" tIns="91425" rIns="91425" bIns="91425" anchor="t" anchorCtr="0">
            <a:noAutofit/>
          </a:bodyPr>
          <a:lstStyle/>
          <a:p>
            <a:pPr marL="457200" marR="0" lvl="0" indent="-310680" algn="l" rtl="0">
              <a:lnSpc>
                <a:spcPct val="115000"/>
              </a:lnSpc>
              <a:spcBef>
                <a:spcPts val="0"/>
              </a:spcBef>
              <a:spcAft>
                <a:spcPts val="0"/>
              </a:spcAft>
              <a:buClr>
                <a:srgbClr val="595959"/>
              </a:buClr>
              <a:buSzPts val="1300"/>
              <a:buFont typeface="Raleway"/>
              <a:buChar char="●"/>
            </a:pPr>
            <a:r>
              <a:rPr lang="en-US" sz="1300" b="0" i="0" u="none" strike="noStrike" cap="none" dirty="0" err="1">
                <a:solidFill>
                  <a:srgbClr val="595959"/>
                </a:solidFill>
                <a:latin typeface="Raleway"/>
                <a:ea typeface="Raleway"/>
                <a:cs typeface="Raleway"/>
                <a:sym typeface="Raleway"/>
              </a:rPr>
              <a:t>Программа</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должна</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работать</a:t>
            </a:r>
            <a:r>
              <a:rPr lang="en-US" sz="1300" b="0" i="0" u="none" strike="noStrike" cap="none" dirty="0">
                <a:solidFill>
                  <a:srgbClr val="595959"/>
                </a:solidFill>
                <a:latin typeface="Raleway"/>
                <a:ea typeface="Raleway"/>
                <a:cs typeface="Raleway"/>
                <a:sym typeface="Raleway"/>
              </a:rPr>
              <a:t>.</a:t>
            </a:r>
            <a:endParaRPr sz="1300" b="0" i="0" u="none" strike="noStrike" cap="none" dirty="0">
              <a:solidFill>
                <a:srgbClr val="000000"/>
              </a:solidFill>
              <a:latin typeface="Arial"/>
              <a:ea typeface="Arial"/>
              <a:cs typeface="Arial"/>
              <a:sym typeface="Arial"/>
            </a:endParaRPr>
          </a:p>
          <a:p>
            <a:pPr marL="457200" marR="0" lvl="0" indent="-310680" algn="l" rtl="0">
              <a:lnSpc>
                <a:spcPct val="115000"/>
              </a:lnSpc>
              <a:spcBef>
                <a:spcPts val="0"/>
              </a:spcBef>
              <a:spcAft>
                <a:spcPts val="0"/>
              </a:spcAft>
              <a:buClr>
                <a:srgbClr val="595959"/>
              </a:buClr>
              <a:buSzPts val="1300"/>
              <a:buFont typeface="Raleway"/>
              <a:buChar char="●"/>
            </a:pPr>
            <a:r>
              <a:rPr lang="en-US" sz="1300" b="0" i="0" u="none" strike="noStrike" cap="none" dirty="0" err="1">
                <a:solidFill>
                  <a:srgbClr val="595959"/>
                </a:solidFill>
                <a:latin typeface="Raleway"/>
                <a:ea typeface="Raleway"/>
                <a:cs typeface="Raleway"/>
                <a:sym typeface="Raleway"/>
              </a:rPr>
              <a:t>Не</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падает</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при</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вводе</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неправильных</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данных</a:t>
            </a:r>
            <a:r>
              <a:rPr lang="en-US" sz="1300" b="0" i="0" u="none" strike="noStrike" cap="none" dirty="0">
                <a:solidFill>
                  <a:srgbClr val="595959"/>
                </a:solidFill>
                <a:latin typeface="Raleway"/>
                <a:ea typeface="Raleway"/>
                <a:cs typeface="Raleway"/>
                <a:sym typeface="Raleway"/>
              </a:rPr>
              <a:t>.</a:t>
            </a:r>
            <a:endParaRPr sz="1300" b="0" i="0" u="none" strike="noStrike" cap="none" dirty="0">
              <a:solidFill>
                <a:srgbClr val="000000"/>
              </a:solidFill>
              <a:latin typeface="Arial"/>
              <a:ea typeface="Arial"/>
              <a:cs typeface="Arial"/>
              <a:sym typeface="Arial"/>
            </a:endParaRPr>
          </a:p>
          <a:p>
            <a:pPr marL="457200" marR="0" lvl="0" indent="-310680" algn="l" rtl="0">
              <a:lnSpc>
                <a:spcPct val="115000"/>
              </a:lnSpc>
              <a:spcBef>
                <a:spcPts val="0"/>
              </a:spcBef>
              <a:spcAft>
                <a:spcPts val="0"/>
              </a:spcAft>
              <a:buClr>
                <a:srgbClr val="595959"/>
              </a:buClr>
              <a:buSzPts val="1300"/>
              <a:buFont typeface="Raleway"/>
              <a:buChar char="●"/>
            </a:pPr>
            <a:r>
              <a:rPr lang="en-US" sz="1300" b="0" i="0" u="none" strike="noStrike" cap="none" dirty="0" err="1">
                <a:solidFill>
                  <a:srgbClr val="595959"/>
                </a:solidFill>
                <a:latin typeface="Raleway"/>
                <a:ea typeface="Raleway"/>
                <a:cs typeface="Raleway"/>
                <a:sym typeface="Raleway"/>
              </a:rPr>
              <a:t>Проверки</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линтера</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прошли</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успешно</a:t>
            </a:r>
            <a:r>
              <a:rPr lang="en-US" sz="1300" b="0" i="0" u="none" strike="noStrike" cap="none" dirty="0">
                <a:solidFill>
                  <a:srgbClr val="595959"/>
                </a:solidFill>
                <a:latin typeface="Raleway"/>
                <a:ea typeface="Raleway"/>
                <a:cs typeface="Raleway"/>
                <a:sym typeface="Raleway"/>
              </a:rPr>
              <a:t>.</a:t>
            </a:r>
            <a:endParaRPr sz="1300" b="0" i="0" u="none" strike="noStrike" cap="none" dirty="0">
              <a:solidFill>
                <a:srgbClr val="000000"/>
              </a:solidFill>
              <a:latin typeface="Arial"/>
              <a:ea typeface="Arial"/>
              <a:cs typeface="Arial"/>
              <a:sym typeface="Arial"/>
            </a:endParaRPr>
          </a:p>
          <a:p>
            <a:pPr marL="457200" marR="0" lvl="0" indent="-310680" algn="l" rtl="0">
              <a:lnSpc>
                <a:spcPct val="115000"/>
              </a:lnSpc>
              <a:spcBef>
                <a:spcPts val="0"/>
              </a:spcBef>
              <a:spcAft>
                <a:spcPts val="0"/>
              </a:spcAft>
              <a:buClr>
                <a:srgbClr val="595959"/>
              </a:buClr>
              <a:buSzPts val="1300"/>
              <a:buFont typeface="Raleway"/>
              <a:buChar char="●"/>
            </a:pPr>
            <a:r>
              <a:rPr lang="en-US" sz="1300" b="0" i="0" u="none" strike="noStrike" cap="none" dirty="0" err="1">
                <a:solidFill>
                  <a:srgbClr val="595959"/>
                </a:solidFill>
                <a:latin typeface="Raleway"/>
                <a:ea typeface="Raleway"/>
                <a:cs typeface="Raleway"/>
                <a:sym typeface="Raleway"/>
              </a:rPr>
              <a:t>Нет</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лишних</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файлов</a:t>
            </a:r>
            <a:r>
              <a:rPr lang="en-US" sz="1300" b="0" i="0" u="none" strike="noStrike" cap="none" dirty="0">
                <a:solidFill>
                  <a:srgbClr val="595959"/>
                </a:solidFill>
                <a:latin typeface="Raleway"/>
                <a:ea typeface="Raleway"/>
                <a:cs typeface="Raleway"/>
                <a:sym typeface="Raleway"/>
              </a:rPr>
              <a:t> в </a:t>
            </a:r>
            <a:r>
              <a:rPr lang="en-US" sz="1300" b="0" i="0" u="none" strike="noStrike" cap="none" dirty="0" err="1">
                <a:solidFill>
                  <a:srgbClr val="595959"/>
                </a:solidFill>
                <a:latin typeface="Raleway"/>
                <a:ea typeface="Raleway"/>
                <a:cs typeface="Raleway"/>
                <a:sym typeface="Raleway"/>
              </a:rPr>
              <a:t>бранче</a:t>
            </a:r>
            <a:r>
              <a:rPr lang="en-US" sz="1300" b="0" i="0" u="none" strike="noStrike" cap="none" dirty="0">
                <a:solidFill>
                  <a:srgbClr val="595959"/>
                </a:solidFill>
                <a:latin typeface="Raleway"/>
                <a:ea typeface="Raleway"/>
                <a:cs typeface="Raleway"/>
                <a:sym typeface="Raleway"/>
              </a:rPr>
              <a:t>.</a:t>
            </a:r>
            <a:endParaRPr sz="1300" b="0" i="0" u="none" strike="noStrike" cap="none" dirty="0">
              <a:solidFill>
                <a:srgbClr val="000000"/>
              </a:solidFill>
              <a:latin typeface="Arial"/>
              <a:ea typeface="Arial"/>
              <a:cs typeface="Arial"/>
              <a:sym typeface="Arial"/>
            </a:endParaRPr>
          </a:p>
          <a:p>
            <a:pPr marL="457200" marR="0" lvl="0" indent="-310680" algn="l" rtl="0">
              <a:lnSpc>
                <a:spcPct val="115000"/>
              </a:lnSpc>
              <a:spcBef>
                <a:spcPts val="0"/>
              </a:spcBef>
              <a:spcAft>
                <a:spcPts val="0"/>
              </a:spcAft>
              <a:buClr>
                <a:srgbClr val="595959"/>
              </a:buClr>
              <a:buSzPts val="1300"/>
              <a:buFont typeface="Raleway"/>
              <a:buChar char="●"/>
            </a:pPr>
            <a:r>
              <a:rPr lang="en-US" sz="1300" b="0" i="0" u="none" strike="noStrike" cap="none" dirty="0" err="1">
                <a:solidFill>
                  <a:srgbClr val="595959"/>
                </a:solidFill>
                <a:latin typeface="Raleway"/>
                <a:ea typeface="Raleway"/>
                <a:cs typeface="Raleway"/>
                <a:sym typeface="Raleway"/>
              </a:rPr>
              <a:t>История</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коммитов</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чистая</a:t>
            </a:r>
            <a:r>
              <a:rPr lang="en-US" sz="1300" b="0" i="0" u="none" strike="noStrike" cap="none" dirty="0">
                <a:solidFill>
                  <a:srgbClr val="595959"/>
                </a:solidFill>
                <a:latin typeface="Raleway"/>
                <a:ea typeface="Raleway"/>
                <a:cs typeface="Raleway"/>
                <a:sym typeface="Raleway"/>
              </a:rPr>
              <a:t>.</a:t>
            </a:r>
            <a:endParaRPr sz="1300" b="0" i="0" u="none" strike="noStrike" cap="none" dirty="0">
              <a:solidFill>
                <a:srgbClr val="000000"/>
              </a:solidFill>
              <a:latin typeface="Arial"/>
              <a:ea typeface="Arial"/>
              <a:cs typeface="Arial"/>
              <a:sym typeface="Arial"/>
            </a:endParaRPr>
          </a:p>
          <a:p>
            <a:pPr marL="457200" marR="0" lvl="0" indent="-310680" algn="l" rtl="0">
              <a:lnSpc>
                <a:spcPct val="115000"/>
              </a:lnSpc>
              <a:spcBef>
                <a:spcPts val="0"/>
              </a:spcBef>
              <a:spcAft>
                <a:spcPts val="0"/>
              </a:spcAft>
              <a:buClr>
                <a:srgbClr val="595959"/>
              </a:buClr>
              <a:buSzPts val="1300"/>
              <a:buFont typeface="Raleway"/>
              <a:buChar char="●"/>
            </a:pPr>
            <a:r>
              <a:rPr lang="en-US" sz="1300" b="0" i="0" u="none" strike="noStrike" cap="none" dirty="0" err="1">
                <a:solidFill>
                  <a:srgbClr val="595959"/>
                </a:solidFill>
                <a:latin typeface="Raleway"/>
                <a:ea typeface="Raleway"/>
                <a:cs typeface="Raleway"/>
                <a:sym typeface="Raleway"/>
              </a:rPr>
              <a:t>Срок</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на</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выполнение</a:t>
            </a:r>
            <a:r>
              <a:rPr lang="en-US" sz="1300" b="0" i="0" u="none" strike="noStrike" cap="none" dirty="0">
                <a:solidFill>
                  <a:srgbClr val="595959"/>
                </a:solidFill>
                <a:latin typeface="Raleway"/>
                <a:ea typeface="Raleway"/>
                <a:cs typeface="Raleway"/>
                <a:sym typeface="Raleway"/>
              </a:rPr>
              <a:t> ДЗ – </a:t>
            </a:r>
            <a:r>
              <a:rPr lang="ru-RU" sz="1300" dirty="0">
                <a:solidFill>
                  <a:srgbClr val="595959"/>
                </a:solidFill>
                <a:latin typeface="Raleway"/>
                <a:ea typeface="Raleway"/>
                <a:cs typeface="Raleway"/>
                <a:sym typeface="Raleway"/>
              </a:rPr>
              <a:t>до следующей лекции</a:t>
            </a:r>
            <a:r>
              <a:rPr lang="en-US" sz="1300" b="0" i="0" u="none" strike="noStrike" cap="none" dirty="0">
                <a:solidFill>
                  <a:srgbClr val="595959"/>
                </a:solidFill>
                <a:latin typeface="Raleway"/>
                <a:ea typeface="Raleway"/>
                <a:cs typeface="Raleway"/>
                <a:sym typeface="Raleway"/>
              </a:rPr>
              <a:t>.</a:t>
            </a:r>
            <a:endParaRPr sz="1300" dirty="0">
              <a:solidFill>
                <a:srgbClr val="595959"/>
              </a:solidFill>
              <a:latin typeface="Raleway"/>
              <a:ea typeface="Raleway"/>
              <a:cs typeface="Raleway"/>
              <a:sym typeface="Raleway"/>
            </a:endParaRPr>
          </a:p>
          <a:p>
            <a:pPr marL="457200" marR="0" lvl="0" indent="-310680" algn="l" rtl="0">
              <a:lnSpc>
                <a:spcPct val="115000"/>
              </a:lnSpc>
              <a:spcBef>
                <a:spcPts val="0"/>
              </a:spcBef>
              <a:spcAft>
                <a:spcPts val="0"/>
              </a:spcAft>
              <a:buClr>
                <a:srgbClr val="595959"/>
              </a:buClr>
              <a:buSzPts val="1300"/>
              <a:buFont typeface="Raleway"/>
              <a:buChar char="●"/>
            </a:pPr>
            <a:r>
              <a:rPr lang="en-US" sz="1300" b="0" i="0" u="none" strike="noStrike" cap="none" dirty="0" err="1">
                <a:solidFill>
                  <a:srgbClr val="595959"/>
                </a:solidFill>
                <a:latin typeface="Raleway"/>
                <a:ea typeface="Raleway"/>
                <a:cs typeface="Raleway"/>
                <a:sym typeface="Raleway"/>
              </a:rPr>
              <a:t>Задания</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со</a:t>
            </a:r>
            <a:r>
              <a:rPr lang="en-US" sz="1300" b="0" i="0" u="none" strike="noStrike" cap="none" dirty="0">
                <a:solidFill>
                  <a:srgbClr val="595959"/>
                </a:solidFill>
                <a:latin typeface="Raleway"/>
                <a:ea typeface="Raleway"/>
                <a:cs typeface="Raleway"/>
                <a:sym typeface="Raleway"/>
              </a:rPr>
              <a:t> * </a:t>
            </a:r>
            <a:r>
              <a:rPr lang="en-US" sz="1300" b="0" i="0" u="none" strike="noStrike" cap="none" dirty="0" err="1">
                <a:solidFill>
                  <a:srgbClr val="595959"/>
                </a:solidFill>
                <a:latin typeface="Raleway"/>
                <a:ea typeface="Raleway"/>
                <a:cs typeface="Raleway"/>
                <a:sym typeface="Raleway"/>
              </a:rPr>
              <a:t>не</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обязательные</a:t>
            </a:r>
            <a:r>
              <a:rPr lang="en-US" sz="1300" b="0" i="0" u="none" strike="noStrike" cap="none" dirty="0">
                <a:solidFill>
                  <a:srgbClr val="595959"/>
                </a:solidFill>
                <a:latin typeface="Raleway"/>
                <a:ea typeface="Raleway"/>
                <a:cs typeface="Raleway"/>
                <a:sym typeface="Raleway"/>
              </a:rPr>
              <a:t> к </a:t>
            </a:r>
            <a:r>
              <a:rPr lang="en-US" sz="1300" b="0" i="0" u="none" strike="noStrike" cap="none" dirty="0" err="1">
                <a:solidFill>
                  <a:srgbClr val="595959"/>
                </a:solidFill>
                <a:latin typeface="Raleway"/>
                <a:ea typeface="Raleway"/>
                <a:cs typeface="Raleway"/>
                <a:sym typeface="Raleway"/>
              </a:rPr>
              <a:t>выполнению</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но</a:t>
            </a:r>
            <a:r>
              <a:rPr lang="en-US" sz="1300" b="0" i="0" u="none" strike="noStrike" cap="none" dirty="0">
                <a:solidFill>
                  <a:srgbClr val="595959"/>
                </a:solidFill>
                <a:latin typeface="Raleway"/>
                <a:ea typeface="Raleway"/>
                <a:cs typeface="Raleway"/>
                <a:sym typeface="Raleway"/>
              </a:rPr>
              <a:t> </a:t>
            </a:r>
            <a:r>
              <a:rPr lang="en-US" sz="1300" b="0" i="0" u="none" strike="noStrike" cap="none" dirty="0" err="1">
                <a:solidFill>
                  <a:srgbClr val="595959"/>
                </a:solidFill>
                <a:latin typeface="Raleway"/>
                <a:ea typeface="Raleway"/>
                <a:cs typeface="Raleway"/>
                <a:sym typeface="Raleway"/>
              </a:rPr>
              <a:t>желательные</a:t>
            </a:r>
            <a:r>
              <a:rPr lang="en-US" sz="1300" b="0" i="0" u="none" strike="noStrike" cap="none" dirty="0">
                <a:solidFill>
                  <a:srgbClr val="595959"/>
                </a:solidFill>
                <a:latin typeface="Raleway"/>
                <a:ea typeface="Raleway"/>
                <a:cs typeface="Raleway"/>
                <a:sym typeface="Raleway"/>
              </a:rPr>
              <a:t>.</a:t>
            </a:r>
            <a:endParaRPr sz="1300" b="0" i="0" u="none" strike="noStrike" cap="none" dirty="0">
              <a:solidFill>
                <a:srgbClr val="000000"/>
              </a:solidFill>
              <a:latin typeface="Arial"/>
              <a:ea typeface="Arial"/>
              <a:cs typeface="Arial"/>
              <a:sym typeface="Arial"/>
            </a:endParaRPr>
          </a:p>
          <a:p>
            <a:pPr marL="457200" marR="0" lvl="0" indent="0" algn="l" rtl="0">
              <a:lnSpc>
                <a:spcPct val="115000"/>
              </a:lnSpc>
              <a:spcBef>
                <a:spcPts val="1599"/>
              </a:spcBef>
              <a:spcAft>
                <a:spcPts val="0"/>
              </a:spcAft>
              <a:buNone/>
            </a:pPr>
            <a:endParaRPr sz="1300" b="0" i="0" u="none" strike="noStrike" cap="none" dirty="0">
              <a:solidFill>
                <a:srgbClr val="000000"/>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61"/>
          <p:cNvSpPr txBox="1">
            <a:spLocks noGrp="1"/>
          </p:cNvSpPr>
          <p:nvPr>
            <p:ph type="title"/>
          </p:nvPr>
        </p:nvSpPr>
        <p:spPr>
          <a:xfrm>
            <a:off x="729360" y="1318680"/>
            <a:ext cx="7688400" cy="53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600" dirty="0" err="1"/>
              <a:t>Основные</a:t>
            </a:r>
            <a:r>
              <a:rPr lang="en-US" sz="2600" dirty="0"/>
              <a:t> </a:t>
            </a:r>
            <a:r>
              <a:rPr lang="en-US" sz="2600" dirty="0" err="1"/>
              <a:t>типы</a:t>
            </a:r>
            <a:r>
              <a:rPr lang="en-US" sz="2600" dirty="0"/>
              <a:t> </a:t>
            </a:r>
            <a:r>
              <a:rPr lang="en-US" sz="2600" dirty="0" err="1"/>
              <a:t>данных</a:t>
            </a:r>
            <a:r>
              <a:rPr lang="en-US" sz="2600" dirty="0"/>
              <a:t> (</a:t>
            </a:r>
            <a:r>
              <a:rPr lang="be-BY" sz="2600" dirty="0"/>
              <a:t>на самом деле </a:t>
            </a:r>
            <a:r>
              <a:rPr lang="ru-RU" sz="2600" dirty="0"/>
              <a:t>их намного больше)</a:t>
            </a:r>
            <a:endParaRPr sz="2600" dirty="0"/>
          </a:p>
        </p:txBody>
      </p:sp>
      <p:sp>
        <p:nvSpPr>
          <p:cNvPr id="338" name="Google Shape;338;p61"/>
          <p:cNvSpPr txBox="1">
            <a:spLocks noGrp="1"/>
          </p:cNvSpPr>
          <p:nvPr>
            <p:ph type="body" idx="1"/>
          </p:nvPr>
        </p:nvSpPr>
        <p:spPr>
          <a:xfrm>
            <a:off x="729360" y="2079000"/>
            <a:ext cx="7688400" cy="2260800"/>
          </a:xfrm>
          <a:prstGeom prst="rect">
            <a:avLst/>
          </a:prstGeom>
        </p:spPr>
        <p:txBody>
          <a:bodyPr spcFirstLastPara="1" wrap="square" lIns="0" tIns="0" rIns="0" bIns="0" anchor="t" anchorCtr="0">
            <a:noAutofit/>
          </a:bodyPr>
          <a:lstStyle/>
          <a:p>
            <a:pPr marL="0" marR="0" lvl="0" indent="0" algn="l" rtl="0">
              <a:lnSpc>
                <a:spcPct val="114000"/>
              </a:lnSpc>
              <a:spcBef>
                <a:spcPts val="0"/>
              </a:spcBef>
              <a:spcAft>
                <a:spcPts val="0"/>
              </a:spcAft>
              <a:buClr>
                <a:srgbClr val="000000"/>
              </a:buClr>
              <a:buFont typeface="Arial"/>
              <a:buNone/>
            </a:pPr>
            <a:r>
              <a:rPr lang="en-US" sz="1600" dirty="0">
                <a:solidFill>
                  <a:srgbClr val="000000"/>
                </a:solidFill>
                <a:latin typeface="Raleway"/>
                <a:ea typeface="Raleway"/>
                <a:cs typeface="Raleway"/>
                <a:sym typeface="Raleway"/>
              </a:rPr>
              <a:t>1. int - </a:t>
            </a:r>
            <a:r>
              <a:rPr lang="en-US" sz="1600" dirty="0" err="1">
                <a:solidFill>
                  <a:srgbClr val="000000"/>
                </a:solidFill>
                <a:latin typeface="Raleway"/>
                <a:ea typeface="Raleway"/>
                <a:cs typeface="Raleway"/>
                <a:sym typeface="Raleway"/>
              </a:rPr>
              <a:t>целые</a:t>
            </a:r>
            <a:r>
              <a:rPr lang="en-US" sz="1600" dirty="0">
                <a:solidFill>
                  <a:srgbClr val="000000"/>
                </a:solidFill>
                <a:latin typeface="Raleway"/>
                <a:ea typeface="Raleway"/>
                <a:cs typeface="Raleway"/>
                <a:sym typeface="Raleway"/>
              </a:rPr>
              <a:t> </a:t>
            </a:r>
            <a:r>
              <a:rPr lang="en-US" sz="1600" dirty="0" err="1">
                <a:solidFill>
                  <a:srgbClr val="000000"/>
                </a:solidFill>
                <a:latin typeface="Raleway"/>
                <a:ea typeface="Raleway"/>
                <a:cs typeface="Raleway"/>
                <a:sym typeface="Raleway"/>
              </a:rPr>
              <a:t>числа</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Clr>
                <a:srgbClr val="000000"/>
              </a:buClr>
              <a:buFont typeface="Arial"/>
              <a:buNone/>
            </a:pPr>
            <a:r>
              <a:rPr lang="en-US" sz="1600" dirty="0">
                <a:solidFill>
                  <a:srgbClr val="000000"/>
                </a:solidFill>
                <a:latin typeface="Raleway"/>
                <a:ea typeface="Raleway"/>
                <a:cs typeface="Raleway"/>
                <a:sym typeface="Raleway"/>
              </a:rPr>
              <a:t>2. float - </a:t>
            </a:r>
            <a:r>
              <a:rPr lang="en-US" sz="1600" dirty="0" err="1">
                <a:solidFill>
                  <a:srgbClr val="000000"/>
                </a:solidFill>
                <a:latin typeface="Raleway"/>
                <a:ea typeface="Raleway"/>
                <a:cs typeface="Raleway"/>
                <a:sym typeface="Raleway"/>
              </a:rPr>
              <a:t>числа</a:t>
            </a:r>
            <a:r>
              <a:rPr lang="en-US" sz="1600" dirty="0">
                <a:solidFill>
                  <a:srgbClr val="000000"/>
                </a:solidFill>
                <a:latin typeface="Raleway"/>
                <a:ea typeface="Raleway"/>
                <a:cs typeface="Raleway"/>
                <a:sym typeface="Raleway"/>
              </a:rPr>
              <a:t> с </a:t>
            </a:r>
            <a:r>
              <a:rPr lang="en-US" sz="1600" dirty="0" err="1">
                <a:solidFill>
                  <a:srgbClr val="000000"/>
                </a:solidFill>
                <a:latin typeface="Raleway"/>
                <a:ea typeface="Raleway"/>
                <a:cs typeface="Raleway"/>
                <a:sym typeface="Raleway"/>
              </a:rPr>
              <a:t>плавающей</a:t>
            </a:r>
            <a:r>
              <a:rPr lang="en-US" sz="1600" dirty="0">
                <a:solidFill>
                  <a:srgbClr val="000000"/>
                </a:solidFill>
                <a:latin typeface="Raleway"/>
                <a:ea typeface="Raleway"/>
                <a:cs typeface="Raleway"/>
                <a:sym typeface="Raleway"/>
              </a:rPr>
              <a:t> </a:t>
            </a:r>
            <a:r>
              <a:rPr lang="en-US" sz="1600" dirty="0" err="1">
                <a:solidFill>
                  <a:srgbClr val="000000"/>
                </a:solidFill>
                <a:latin typeface="Raleway"/>
                <a:ea typeface="Raleway"/>
                <a:cs typeface="Raleway"/>
                <a:sym typeface="Raleway"/>
              </a:rPr>
              <a:t>точкой</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Clr>
                <a:srgbClr val="000000"/>
              </a:buClr>
              <a:buFont typeface="Arial"/>
              <a:buNone/>
            </a:pPr>
            <a:r>
              <a:rPr lang="en-US" sz="1600" dirty="0">
                <a:solidFill>
                  <a:srgbClr val="000000"/>
                </a:solidFill>
                <a:latin typeface="Raleway"/>
                <a:ea typeface="Raleway"/>
                <a:cs typeface="Raleway"/>
                <a:sym typeface="Raleway"/>
              </a:rPr>
              <a:t>3. str - </a:t>
            </a:r>
            <a:r>
              <a:rPr lang="en-US" sz="1600" dirty="0" err="1">
                <a:solidFill>
                  <a:srgbClr val="000000"/>
                </a:solidFill>
                <a:latin typeface="Raleway"/>
                <a:ea typeface="Raleway"/>
                <a:cs typeface="Raleway"/>
                <a:sym typeface="Raleway"/>
              </a:rPr>
              <a:t>строки</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Clr>
                <a:srgbClr val="000000"/>
              </a:buClr>
              <a:buFont typeface="Arial"/>
              <a:buNone/>
            </a:pPr>
            <a:r>
              <a:rPr lang="en-US" sz="1600" dirty="0">
                <a:solidFill>
                  <a:srgbClr val="000000"/>
                </a:solidFill>
                <a:latin typeface="Raleway"/>
                <a:ea typeface="Raleway"/>
                <a:cs typeface="Raleway"/>
                <a:sym typeface="Raleway"/>
              </a:rPr>
              <a:t>4. bool - </a:t>
            </a:r>
            <a:r>
              <a:rPr lang="en-US" sz="1600" dirty="0" err="1">
                <a:solidFill>
                  <a:srgbClr val="000000"/>
                </a:solidFill>
                <a:latin typeface="Raleway"/>
                <a:ea typeface="Raleway"/>
                <a:cs typeface="Raleway"/>
                <a:sym typeface="Raleway"/>
              </a:rPr>
              <a:t>логические</a:t>
            </a:r>
            <a:r>
              <a:rPr lang="en-US" sz="1600" dirty="0">
                <a:solidFill>
                  <a:srgbClr val="000000"/>
                </a:solidFill>
                <a:latin typeface="Raleway"/>
                <a:ea typeface="Raleway"/>
                <a:cs typeface="Raleway"/>
                <a:sym typeface="Raleway"/>
              </a:rPr>
              <a:t> </a:t>
            </a:r>
            <a:r>
              <a:rPr lang="en-US" sz="1600" dirty="0" err="1">
                <a:solidFill>
                  <a:srgbClr val="000000"/>
                </a:solidFill>
                <a:latin typeface="Raleway"/>
                <a:ea typeface="Raleway"/>
                <a:cs typeface="Raleway"/>
                <a:sym typeface="Raleway"/>
              </a:rPr>
              <a:t>переменные</a:t>
            </a:r>
            <a:r>
              <a:rPr lang="en-US" sz="1600" dirty="0">
                <a:solidFill>
                  <a:srgbClr val="000000"/>
                </a:solidFill>
                <a:latin typeface="Raleway"/>
                <a:ea typeface="Raleway"/>
                <a:cs typeface="Raleway"/>
                <a:sym typeface="Raleway"/>
              </a:rPr>
              <a:t> True </a:t>
            </a:r>
            <a:r>
              <a:rPr lang="en-US" sz="1600" dirty="0" err="1">
                <a:solidFill>
                  <a:srgbClr val="000000"/>
                </a:solidFill>
                <a:latin typeface="Raleway"/>
                <a:ea typeface="Raleway"/>
                <a:cs typeface="Raleway"/>
                <a:sym typeface="Raleway"/>
              </a:rPr>
              <a:t>или</a:t>
            </a:r>
            <a:r>
              <a:rPr lang="en-US" sz="1600" dirty="0">
                <a:solidFill>
                  <a:srgbClr val="000000"/>
                </a:solidFill>
                <a:latin typeface="Raleway"/>
                <a:ea typeface="Raleway"/>
                <a:cs typeface="Raleway"/>
                <a:sym typeface="Raleway"/>
              </a:rPr>
              <a:t> False</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Clr>
                <a:srgbClr val="000000"/>
              </a:buClr>
              <a:buFont typeface="Arial"/>
              <a:buNone/>
            </a:pPr>
            <a:r>
              <a:rPr lang="en-US" sz="1600" dirty="0">
                <a:solidFill>
                  <a:srgbClr val="000000"/>
                </a:solidFill>
                <a:latin typeface="Raleway"/>
                <a:ea typeface="Raleway"/>
                <a:cs typeface="Raleway"/>
                <a:sym typeface="Raleway"/>
              </a:rPr>
              <a:t>print(4)</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Clr>
                <a:srgbClr val="000000"/>
              </a:buClr>
              <a:buFont typeface="Arial"/>
              <a:buNone/>
            </a:pPr>
            <a:r>
              <a:rPr lang="en-US" sz="1600" dirty="0">
                <a:solidFill>
                  <a:srgbClr val="000000"/>
                </a:solidFill>
                <a:latin typeface="Raleway"/>
                <a:ea typeface="Raleway"/>
                <a:cs typeface="Raleway"/>
                <a:sym typeface="Raleway"/>
              </a:rPr>
              <a:t>print(5.5)</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dirty="0">
                <a:solidFill>
                  <a:srgbClr val="000000"/>
                </a:solidFill>
                <a:latin typeface="Raleway"/>
                <a:ea typeface="Raleway"/>
                <a:cs typeface="Raleway"/>
                <a:sym typeface="Raleway"/>
              </a:rPr>
              <a:t>print(‘Jason Statham’)</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Clr>
                <a:srgbClr val="000000"/>
              </a:buClr>
              <a:buFont typeface="Arial"/>
              <a:buNone/>
            </a:pPr>
            <a:r>
              <a:rPr lang="en-US" sz="1600" dirty="0">
                <a:solidFill>
                  <a:srgbClr val="000000"/>
                </a:solidFill>
                <a:latin typeface="Raleway"/>
                <a:ea typeface="Raleway"/>
                <a:cs typeface="Raleway"/>
                <a:sym typeface="Raleway"/>
              </a:rPr>
              <a:t>print(True)</a:t>
            </a:r>
            <a:endParaRPr sz="1600" dirty="0">
              <a:solidFill>
                <a:srgbClr val="000000"/>
              </a:solidFill>
              <a:latin typeface="Raleway"/>
              <a:ea typeface="Raleway"/>
              <a:cs typeface="Raleway"/>
              <a:sym typeface="Raleway"/>
            </a:endParaRPr>
          </a:p>
          <a:p>
            <a:pPr marL="0" lvl="0" indent="0" algn="l" rtl="0">
              <a:spcBef>
                <a:spcPts val="0"/>
              </a:spcBef>
              <a:spcAft>
                <a:spcPts val="1600"/>
              </a:spcAft>
              <a:buNone/>
            </a:pPr>
            <a:endParaRPr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62"/>
          <p:cNvSpPr txBox="1">
            <a:spLocks noGrp="1"/>
          </p:cNvSpPr>
          <p:nvPr>
            <p:ph type="title"/>
          </p:nvPr>
        </p:nvSpPr>
        <p:spPr>
          <a:xfrm>
            <a:off x="729360" y="1318680"/>
            <a:ext cx="7688400" cy="53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600"/>
              <a:t>Переменные</a:t>
            </a:r>
            <a:endParaRPr sz="2600"/>
          </a:p>
        </p:txBody>
      </p:sp>
      <p:sp>
        <p:nvSpPr>
          <p:cNvPr id="344" name="Google Shape;344;p62"/>
          <p:cNvSpPr txBox="1">
            <a:spLocks noGrp="1"/>
          </p:cNvSpPr>
          <p:nvPr>
            <p:ph type="body" idx="1"/>
          </p:nvPr>
        </p:nvSpPr>
        <p:spPr>
          <a:xfrm>
            <a:off x="729360" y="2079000"/>
            <a:ext cx="7688400" cy="2260800"/>
          </a:xfrm>
          <a:prstGeom prst="rect">
            <a:avLst/>
          </a:prstGeom>
        </p:spPr>
        <p:txBody>
          <a:bodyPr spcFirstLastPara="1" wrap="square" lIns="0" tIns="0" rIns="0" bIns="0" anchor="t" anchorCtr="0">
            <a:noAutofit/>
          </a:bodyPr>
          <a:lstStyle/>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Объявление переменной:</a:t>
            </a:r>
            <a:endParaRPr sz="16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a = 5</a:t>
            </a:r>
            <a:endParaRPr sz="16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b = 4.5</a:t>
            </a:r>
            <a:endParaRPr sz="16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c = ‘test string’</a:t>
            </a:r>
            <a:endParaRPr sz="16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d = True</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70A3888-D9C4-4448-98A8-2A321C51BCD7}"/>
              </a:ext>
            </a:extLst>
          </p:cNvPr>
          <p:cNvSpPr>
            <a:spLocks noGrp="1"/>
          </p:cNvSpPr>
          <p:nvPr>
            <p:ph type="title"/>
          </p:nvPr>
        </p:nvSpPr>
        <p:spPr/>
        <p:txBody>
          <a:bodyPr/>
          <a:lstStyle/>
          <a:p>
            <a:r>
              <a:rPr lang="ru-RU" dirty="0"/>
              <a:t>Числовые типы данных</a:t>
            </a:r>
          </a:p>
        </p:txBody>
      </p:sp>
      <p:sp>
        <p:nvSpPr>
          <p:cNvPr id="3" name="Объект 2">
            <a:extLst>
              <a:ext uri="{FF2B5EF4-FFF2-40B4-BE49-F238E27FC236}">
                <a16:creationId xmlns:a16="http://schemas.microsoft.com/office/drawing/2014/main" id="{6CB13D54-BD16-43AE-94E0-98EC22C14892}"/>
              </a:ext>
            </a:extLst>
          </p:cNvPr>
          <p:cNvSpPr>
            <a:spLocks noGrp="1"/>
          </p:cNvSpPr>
          <p:nvPr>
            <p:ph idx="1"/>
          </p:nvPr>
        </p:nvSpPr>
        <p:spPr/>
        <p:txBody>
          <a:bodyPr>
            <a:normAutofit fontScale="92500" lnSpcReduction="20000"/>
          </a:bodyPr>
          <a:lstStyle/>
          <a:p>
            <a:r>
              <a:rPr lang="en-US" dirty="0"/>
              <a:t>Int (integer) – </a:t>
            </a:r>
            <a:r>
              <a:rPr lang="ru-RU" dirty="0"/>
              <a:t>целочисленный тип данных.</a:t>
            </a:r>
          </a:p>
          <a:p>
            <a:r>
              <a:rPr lang="en-US" dirty="0"/>
              <a:t>Float – </a:t>
            </a:r>
            <a:r>
              <a:rPr lang="ru-RU" dirty="0"/>
              <a:t>числа с плавающей точкой.</a:t>
            </a:r>
          </a:p>
          <a:p>
            <a:r>
              <a:rPr lang="ru-RU" dirty="0"/>
              <a:t>Операции</a:t>
            </a:r>
            <a:r>
              <a:rPr lang="en-US" dirty="0"/>
              <a:t>:</a:t>
            </a:r>
          </a:p>
          <a:p>
            <a:r>
              <a:rPr lang="en-US" dirty="0"/>
              <a:t>1) </a:t>
            </a:r>
            <a:r>
              <a:rPr lang="ru-RU" dirty="0"/>
              <a:t>Сложение</a:t>
            </a:r>
            <a:r>
              <a:rPr lang="en-US" dirty="0"/>
              <a:t>: 2 +</a:t>
            </a:r>
            <a:r>
              <a:rPr lang="ru-RU" dirty="0"/>
              <a:t> 1</a:t>
            </a:r>
          </a:p>
          <a:p>
            <a:r>
              <a:rPr lang="ru-RU" dirty="0"/>
              <a:t>2) вычитание</a:t>
            </a:r>
            <a:r>
              <a:rPr lang="en-US" dirty="0"/>
              <a:t>: 2 -1</a:t>
            </a:r>
          </a:p>
          <a:p>
            <a:r>
              <a:rPr lang="en-US" dirty="0"/>
              <a:t>3) </a:t>
            </a:r>
            <a:r>
              <a:rPr lang="ru-RU" dirty="0"/>
              <a:t>умножение</a:t>
            </a:r>
            <a:r>
              <a:rPr lang="en-US" dirty="0"/>
              <a:t>: 2 * 1</a:t>
            </a:r>
          </a:p>
          <a:p>
            <a:r>
              <a:rPr lang="en-US" dirty="0"/>
              <a:t>4) </a:t>
            </a:r>
            <a:r>
              <a:rPr lang="ru-RU" dirty="0"/>
              <a:t>деление</a:t>
            </a:r>
            <a:r>
              <a:rPr lang="en-US" dirty="0"/>
              <a:t>: 2 / 1, 3 / 2</a:t>
            </a:r>
            <a:r>
              <a:rPr lang="ru-RU" dirty="0"/>
              <a:t> </a:t>
            </a:r>
            <a:endParaRPr lang="en-US" dirty="0"/>
          </a:p>
          <a:p>
            <a:r>
              <a:rPr lang="en-US" dirty="0"/>
              <a:t>5) </a:t>
            </a:r>
            <a:r>
              <a:rPr lang="ru-RU" dirty="0"/>
              <a:t>целочисленное деление</a:t>
            </a:r>
            <a:r>
              <a:rPr lang="en-US" dirty="0"/>
              <a:t>: 2 // 1, 3 // 2</a:t>
            </a:r>
          </a:p>
          <a:p>
            <a:r>
              <a:rPr lang="en-US" dirty="0"/>
              <a:t>6) </a:t>
            </a:r>
            <a:r>
              <a:rPr lang="ru-RU" dirty="0"/>
              <a:t>Остаток от деления</a:t>
            </a:r>
            <a:r>
              <a:rPr lang="en-US" dirty="0"/>
              <a:t>: 2 % 1, 3 % 2</a:t>
            </a:r>
            <a:endParaRPr lang="ru-RU" dirty="0"/>
          </a:p>
        </p:txBody>
      </p:sp>
    </p:spTree>
    <p:extLst>
      <p:ext uri="{BB962C8B-B14F-4D97-AF65-F5344CB8AC3E}">
        <p14:creationId xmlns:p14="http://schemas.microsoft.com/office/powerpoint/2010/main" val="388874992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EE2933B-1F81-4A33-8836-A06741A45BCF}"/>
              </a:ext>
            </a:extLst>
          </p:cNvPr>
          <p:cNvSpPr>
            <a:spLocks noGrp="1"/>
          </p:cNvSpPr>
          <p:nvPr>
            <p:ph type="title"/>
          </p:nvPr>
        </p:nvSpPr>
        <p:spPr>
          <a:xfrm>
            <a:off x="727800" y="611641"/>
            <a:ext cx="7688400" cy="534900"/>
          </a:xfrm>
        </p:spPr>
        <p:txBody>
          <a:bodyPr/>
          <a:lstStyle/>
          <a:p>
            <a:r>
              <a:rPr lang="ru-RU" dirty="0"/>
              <a:t>Двоичная система счисления</a:t>
            </a:r>
          </a:p>
        </p:txBody>
      </p:sp>
      <p:pic>
        <p:nvPicPr>
          <p:cNvPr id="5" name="Объект 4">
            <a:extLst>
              <a:ext uri="{FF2B5EF4-FFF2-40B4-BE49-F238E27FC236}">
                <a16:creationId xmlns:a16="http://schemas.microsoft.com/office/drawing/2014/main" id="{4C6E840D-8527-452E-B63E-C64F22CF2AD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51" y="1597981"/>
            <a:ext cx="3389981" cy="2666428"/>
          </a:xfrm>
        </p:spPr>
      </p:pic>
      <p:pic>
        <p:nvPicPr>
          <p:cNvPr id="7" name="Рисунок 6">
            <a:extLst>
              <a:ext uri="{FF2B5EF4-FFF2-40B4-BE49-F238E27FC236}">
                <a16:creationId xmlns:a16="http://schemas.microsoft.com/office/drawing/2014/main" id="{ED211BBD-35AA-4311-A436-7B7D0987F3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0877" y="1765386"/>
            <a:ext cx="3035609" cy="2028604"/>
          </a:xfrm>
          <a:prstGeom prst="rect">
            <a:avLst/>
          </a:prstGeom>
        </p:spPr>
      </p:pic>
    </p:spTree>
    <p:extLst>
      <p:ext uri="{BB962C8B-B14F-4D97-AF65-F5344CB8AC3E}">
        <p14:creationId xmlns:p14="http://schemas.microsoft.com/office/powerpoint/2010/main" val="27903605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00EF404-4178-4098-906B-7034CFA864DD}"/>
              </a:ext>
            </a:extLst>
          </p:cNvPr>
          <p:cNvSpPr>
            <a:spLocks noGrp="1"/>
          </p:cNvSpPr>
          <p:nvPr>
            <p:ph type="title"/>
          </p:nvPr>
        </p:nvSpPr>
        <p:spPr>
          <a:xfrm>
            <a:off x="311700" y="226795"/>
            <a:ext cx="5526723" cy="347830"/>
          </a:xfrm>
        </p:spPr>
        <p:txBody>
          <a:bodyPr/>
          <a:lstStyle/>
          <a:p>
            <a:r>
              <a:rPr lang="be-BY" dirty="0"/>
              <a:t>Хранен</a:t>
            </a:r>
            <a:r>
              <a:rPr lang="ru-RU" dirty="0" err="1"/>
              <a:t>ие</a:t>
            </a:r>
            <a:r>
              <a:rPr lang="ru-RU" dirty="0"/>
              <a:t> </a:t>
            </a:r>
            <a:r>
              <a:rPr lang="en-US" dirty="0"/>
              <a:t>float</a:t>
            </a:r>
            <a:endParaRPr lang="ru-RU" dirty="0"/>
          </a:p>
        </p:txBody>
      </p:sp>
      <p:sp>
        <p:nvSpPr>
          <p:cNvPr id="4" name="Текст 3">
            <a:extLst>
              <a:ext uri="{FF2B5EF4-FFF2-40B4-BE49-F238E27FC236}">
                <a16:creationId xmlns:a16="http://schemas.microsoft.com/office/drawing/2014/main" id="{073D8455-DD46-4574-910C-79AE7860C295}"/>
              </a:ext>
            </a:extLst>
          </p:cNvPr>
          <p:cNvSpPr>
            <a:spLocks noGrp="1"/>
          </p:cNvSpPr>
          <p:nvPr>
            <p:ph type="body" idx="2"/>
          </p:nvPr>
        </p:nvSpPr>
        <p:spPr/>
        <p:txBody>
          <a:bodyPr/>
          <a:lstStyle/>
          <a:p>
            <a:endParaRPr lang="ru-RU"/>
          </a:p>
        </p:txBody>
      </p:sp>
      <p:pic>
        <p:nvPicPr>
          <p:cNvPr id="5122" name="Picture 2" descr="Формат с плавающей точкой (float) - презентация онлайн">
            <a:extLst>
              <a:ext uri="{FF2B5EF4-FFF2-40B4-BE49-F238E27FC236}">
                <a16:creationId xmlns:a16="http://schemas.microsoft.com/office/drawing/2014/main" id="{D5812A0A-84BC-4500-BF8B-D54F487DE2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27242" y="1096233"/>
            <a:ext cx="4561527" cy="3472641"/>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Вещественные числа - Информатика">
            <a:extLst>
              <a:ext uri="{FF2B5EF4-FFF2-40B4-BE49-F238E27FC236}">
                <a16:creationId xmlns:a16="http://schemas.microsoft.com/office/drawing/2014/main" id="{465D9F25-0D4C-4545-A28F-D3D68F0AAC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9" y="2039257"/>
            <a:ext cx="4272473" cy="13802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703588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688420A-6FDF-43C4-A9FC-5CA0C8F17DFF}"/>
              </a:ext>
            </a:extLst>
          </p:cNvPr>
          <p:cNvSpPr>
            <a:spLocks noGrp="1"/>
          </p:cNvSpPr>
          <p:nvPr>
            <p:ph type="title"/>
          </p:nvPr>
        </p:nvSpPr>
        <p:spPr/>
        <p:txBody>
          <a:bodyPr/>
          <a:lstStyle/>
          <a:p>
            <a:r>
              <a:rPr lang="ru-RU" dirty="0"/>
              <a:t>Строки</a:t>
            </a:r>
          </a:p>
        </p:txBody>
      </p:sp>
      <p:sp>
        <p:nvSpPr>
          <p:cNvPr id="3" name="Объект 2">
            <a:extLst>
              <a:ext uri="{FF2B5EF4-FFF2-40B4-BE49-F238E27FC236}">
                <a16:creationId xmlns:a16="http://schemas.microsoft.com/office/drawing/2014/main" id="{CB5D2B47-DDB8-4426-B139-9CF3148A9ED5}"/>
              </a:ext>
            </a:extLst>
          </p:cNvPr>
          <p:cNvSpPr>
            <a:spLocks noGrp="1"/>
          </p:cNvSpPr>
          <p:nvPr>
            <p:ph idx="1"/>
          </p:nvPr>
        </p:nvSpPr>
        <p:spPr/>
        <p:txBody>
          <a:bodyPr/>
          <a:lstStyle/>
          <a:p>
            <a:r>
              <a:rPr lang="ru-RU" dirty="0"/>
              <a:t>Строки (</a:t>
            </a:r>
            <a:r>
              <a:rPr lang="en-US" dirty="0"/>
              <a:t>string) - </a:t>
            </a:r>
            <a:r>
              <a:rPr lang="ru-RU" dirty="0"/>
              <a:t>упорядоченные последовательности символов, используемые для хранения и представления текстовой информации, поэтому с помощью строк можно работать со всем, что может быть представлено в текстовой форме.</a:t>
            </a:r>
            <a:endParaRPr lang="en-US" dirty="0"/>
          </a:p>
          <a:p>
            <a:r>
              <a:rPr lang="be-BY" dirty="0"/>
              <a:t>Зап</a:t>
            </a:r>
            <a:r>
              <a:rPr lang="ru-RU" dirty="0" err="1"/>
              <a:t>исываются</a:t>
            </a:r>
            <a:r>
              <a:rPr lang="ru-RU" dirty="0"/>
              <a:t> в двойных или одинарных кавычках.</a:t>
            </a:r>
          </a:p>
        </p:txBody>
      </p:sp>
    </p:spTree>
    <p:extLst>
      <p:ext uri="{BB962C8B-B14F-4D97-AF65-F5344CB8AC3E}">
        <p14:creationId xmlns:p14="http://schemas.microsoft.com/office/powerpoint/2010/main" val="24416595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013CE0E-97C4-4004-A647-6F604FB135A9}"/>
              </a:ext>
            </a:extLst>
          </p:cNvPr>
          <p:cNvSpPr>
            <a:spLocks noGrp="1"/>
          </p:cNvSpPr>
          <p:nvPr>
            <p:ph type="title"/>
          </p:nvPr>
        </p:nvSpPr>
        <p:spPr>
          <a:xfrm>
            <a:off x="727800" y="376880"/>
            <a:ext cx="7688400" cy="534900"/>
          </a:xfrm>
        </p:spPr>
        <p:txBody>
          <a:bodyPr/>
          <a:lstStyle/>
          <a:p>
            <a:r>
              <a:rPr lang="ru-RU" dirty="0"/>
              <a:t>Таблица </a:t>
            </a:r>
            <a:r>
              <a:rPr lang="en-US" dirty="0"/>
              <a:t>ASCII</a:t>
            </a:r>
            <a:endParaRPr lang="ru-RU" dirty="0"/>
          </a:p>
        </p:txBody>
      </p:sp>
      <p:pic>
        <p:nvPicPr>
          <p:cNvPr id="5" name="Объект 4">
            <a:extLst>
              <a:ext uri="{FF2B5EF4-FFF2-40B4-BE49-F238E27FC236}">
                <a16:creationId xmlns:a16="http://schemas.microsoft.com/office/drawing/2014/main" id="{6295818C-BF34-4B9F-94F9-FA219133D9C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09640" y="991632"/>
            <a:ext cx="6387530" cy="3434237"/>
          </a:xfrm>
        </p:spPr>
      </p:pic>
      <p:sp>
        <p:nvSpPr>
          <p:cNvPr id="8" name="TextBox 7">
            <a:extLst>
              <a:ext uri="{FF2B5EF4-FFF2-40B4-BE49-F238E27FC236}">
                <a16:creationId xmlns:a16="http://schemas.microsoft.com/office/drawing/2014/main" id="{1A8B2466-EEA3-42FB-A8AE-A1F39570C0B6}"/>
              </a:ext>
            </a:extLst>
          </p:cNvPr>
          <p:cNvSpPr txBox="1"/>
          <p:nvPr/>
        </p:nvSpPr>
        <p:spPr>
          <a:xfrm>
            <a:off x="3608218" y="4731157"/>
            <a:ext cx="4907132" cy="253916"/>
          </a:xfrm>
          <a:prstGeom prst="rect">
            <a:avLst/>
          </a:prstGeom>
          <a:noFill/>
        </p:spPr>
        <p:txBody>
          <a:bodyPr wrap="square" rtlCol="0">
            <a:spAutoFit/>
          </a:bodyPr>
          <a:lstStyle/>
          <a:p>
            <a:r>
              <a:rPr lang="en-US" sz="1050" dirty="0"/>
              <a:t>https://www.rapidtables.com/code/text/ascii-table.html?c=H</a:t>
            </a:r>
            <a:endParaRPr lang="ru-RU" sz="1050" dirty="0"/>
          </a:p>
        </p:txBody>
      </p:sp>
    </p:spTree>
    <p:extLst>
      <p:ext uri="{BB962C8B-B14F-4D97-AF65-F5344CB8AC3E}">
        <p14:creationId xmlns:p14="http://schemas.microsoft.com/office/powerpoint/2010/main" val="308184965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2839825-35F4-4B8D-BC76-B74BCE9A4D33}"/>
              </a:ext>
            </a:extLst>
          </p:cNvPr>
          <p:cNvSpPr>
            <a:spLocks noGrp="1"/>
          </p:cNvSpPr>
          <p:nvPr>
            <p:ph type="title"/>
          </p:nvPr>
        </p:nvSpPr>
        <p:spPr/>
        <p:txBody>
          <a:bodyPr/>
          <a:lstStyle/>
          <a:p>
            <a:r>
              <a:rPr lang="ru-RU" dirty="0"/>
              <a:t>Операции со строками</a:t>
            </a:r>
          </a:p>
        </p:txBody>
      </p:sp>
      <p:sp>
        <p:nvSpPr>
          <p:cNvPr id="3" name="Объект 2">
            <a:extLst>
              <a:ext uri="{FF2B5EF4-FFF2-40B4-BE49-F238E27FC236}">
                <a16:creationId xmlns:a16="http://schemas.microsoft.com/office/drawing/2014/main" id="{10277DD9-6B1F-48B4-9C46-9CEF3AD4DA7C}"/>
              </a:ext>
            </a:extLst>
          </p:cNvPr>
          <p:cNvSpPr>
            <a:spLocks noGrp="1"/>
          </p:cNvSpPr>
          <p:nvPr>
            <p:ph idx="1"/>
          </p:nvPr>
        </p:nvSpPr>
        <p:spPr/>
        <p:txBody>
          <a:bodyPr/>
          <a:lstStyle/>
          <a:p>
            <a:r>
              <a:rPr lang="ru-RU" dirty="0"/>
              <a:t>1) Сложение (конкатенация)</a:t>
            </a:r>
            <a:r>
              <a:rPr lang="en-US" dirty="0"/>
              <a:t>: “Hello” + “World”</a:t>
            </a:r>
          </a:p>
          <a:p>
            <a:r>
              <a:rPr lang="en-US" dirty="0"/>
              <a:t>2) </a:t>
            </a:r>
            <a:r>
              <a:rPr lang="ru-RU" dirty="0"/>
              <a:t>Дублирование строки</a:t>
            </a:r>
            <a:r>
              <a:rPr lang="en-US" dirty="0"/>
              <a:t>: “Hello” * 3</a:t>
            </a:r>
          </a:p>
          <a:p>
            <a:r>
              <a:rPr lang="en-US" dirty="0"/>
              <a:t>3) </a:t>
            </a:r>
            <a:r>
              <a:rPr lang="ru-RU" dirty="0"/>
              <a:t>Длина строки</a:t>
            </a:r>
            <a:r>
              <a:rPr lang="en-US" dirty="0"/>
              <a:t>: </a:t>
            </a:r>
            <a:r>
              <a:rPr lang="en-US" dirty="0" err="1"/>
              <a:t>len</a:t>
            </a:r>
            <a:r>
              <a:rPr lang="en-US" dirty="0"/>
              <a:t>(“Hello”)</a:t>
            </a:r>
          </a:p>
          <a:p>
            <a:r>
              <a:rPr lang="en-US" dirty="0"/>
              <a:t>4) </a:t>
            </a:r>
            <a:r>
              <a:rPr lang="ru-RU" dirty="0"/>
              <a:t>Доступ по индексу</a:t>
            </a:r>
            <a:r>
              <a:rPr lang="en-US" dirty="0"/>
              <a:t>: a[0]</a:t>
            </a:r>
            <a:endParaRPr lang="ru-RU" dirty="0"/>
          </a:p>
          <a:p>
            <a:r>
              <a:rPr lang="ru-RU" dirty="0"/>
              <a:t>5) Преобразование к нижнему регистру</a:t>
            </a:r>
            <a:r>
              <a:rPr lang="en-US" dirty="0"/>
              <a:t>: </a:t>
            </a:r>
            <a:r>
              <a:rPr lang="en-US" dirty="0" err="1"/>
              <a:t>str.lower</a:t>
            </a:r>
            <a:r>
              <a:rPr lang="en-US" dirty="0"/>
              <a:t>()</a:t>
            </a:r>
          </a:p>
          <a:p>
            <a:r>
              <a:rPr lang="en-US" dirty="0"/>
              <a:t>6) </a:t>
            </a:r>
            <a:r>
              <a:rPr lang="ru-RU" dirty="0"/>
              <a:t>Преобразование к верхнему регистру</a:t>
            </a:r>
            <a:r>
              <a:rPr lang="en-US" dirty="0"/>
              <a:t>: </a:t>
            </a:r>
            <a:r>
              <a:rPr lang="en-US" dirty="0" err="1"/>
              <a:t>str.upper</a:t>
            </a:r>
            <a:r>
              <a:rPr lang="en-US" dirty="0"/>
              <a:t>()</a:t>
            </a:r>
          </a:p>
          <a:p>
            <a:r>
              <a:rPr lang="en-US" dirty="0"/>
              <a:t>7) </a:t>
            </a:r>
            <a:r>
              <a:rPr lang="ru-RU" dirty="0"/>
              <a:t>Преобразование символа в код </a:t>
            </a:r>
            <a:r>
              <a:rPr lang="en-US" dirty="0"/>
              <a:t>ASCII: </a:t>
            </a:r>
            <a:r>
              <a:rPr lang="en-US" dirty="0" err="1"/>
              <a:t>ord</a:t>
            </a:r>
            <a:r>
              <a:rPr lang="en-US" dirty="0"/>
              <a:t>(char)</a:t>
            </a:r>
          </a:p>
          <a:p>
            <a:r>
              <a:rPr lang="ru-RU" dirty="0"/>
              <a:t>8) Разбиение строки по разделителю</a:t>
            </a:r>
            <a:r>
              <a:rPr lang="en-US" dirty="0"/>
              <a:t>: </a:t>
            </a:r>
            <a:r>
              <a:rPr lang="en-US" dirty="0" err="1"/>
              <a:t>str.split</a:t>
            </a:r>
            <a:r>
              <a:rPr lang="en-US" dirty="0"/>
              <a:t>()</a:t>
            </a:r>
            <a:endParaRPr lang="ru-RU" dirty="0"/>
          </a:p>
        </p:txBody>
      </p:sp>
    </p:spTree>
    <p:extLst>
      <p:ext uri="{BB962C8B-B14F-4D97-AF65-F5344CB8AC3E}">
        <p14:creationId xmlns:p14="http://schemas.microsoft.com/office/powerpoint/2010/main" val="60251522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539F1E-EC3A-42D4-A2A3-CE0A6E0A51D0}"/>
              </a:ext>
            </a:extLst>
          </p:cNvPr>
          <p:cNvSpPr>
            <a:spLocks noGrp="1"/>
          </p:cNvSpPr>
          <p:nvPr>
            <p:ph type="title"/>
          </p:nvPr>
        </p:nvSpPr>
        <p:spPr/>
        <p:txBody>
          <a:bodyPr/>
          <a:lstStyle/>
          <a:p>
            <a:r>
              <a:rPr lang="ru-RU" dirty="0"/>
              <a:t>Логический тип (</a:t>
            </a:r>
            <a:r>
              <a:rPr lang="en-US" dirty="0"/>
              <a:t>bool)</a:t>
            </a:r>
            <a:endParaRPr lang="ru-RU" dirty="0"/>
          </a:p>
        </p:txBody>
      </p:sp>
      <p:sp>
        <p:nvSpPr>
          <p:cNvPr id="3" name="Объект 2">
            <a:extLst>
              <a:ext uri="{FF2B5EF4-FFF2-40B4-BE49-F238E27FC236}">
                <a16:creationId xmlns:a16="http://schemas.microsoft.com/office/drawing/2014/main" id="{01FF9D44-3BE4-494F-A796-EA2008B62F28}"/>
              </a:ext>
            </a:extLst>
          </p:cNvPr>
          <p:cNvSpPr>
            <a:spLocks noGrp="1"/>
          </p:cNvSpPr>
          <p:nvPr>
            <p:ph idx="1"/>
          </p:nvPr>
        </p:nvSpPr>
        <p:spPr/>
        <p:txBody>
          <a:bodyPr/>
          <a:lstStyle/>
          <a:p>
            <a:r>
              <a:rPr lang="en-US" dirty="0"/>
              <a:t>Bool – </a:t>
            </a:r>
            <a:r>
              <a:rPr lang="ru-RU" dirty="0"/>
              <a:t>тип данных обозначающий либо правду, либо ложь.</a:t>
            </a:r>
            <a:br>
              <a:rPr lang="en-US" dirty="0"/>
            </a:br>
            <a:r>
              <a:rPr lang="ru-RU" dirty="0"/>
              <a:t>Этот тип нужен для логических операторов, которые мы рассмотрим на следующих лекциях.</a:t>
            </a:r>
          </a:p>
        </p:txBody>
      </p:sp>
    </p:spTree>
    <p:extLst>
      <p:ext uri="{BB962C8B-B14F-4D97-AF65-F5344CB8AC3E}">
        <p14:creationId xmlns:p14="http://schemas.microsoft.com/office/powerpoint/2010/main" val="318889193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63"/>
          <p:cNvSpPr txBox="1">
            <a:spLocks noGrp="1"/>
          </p:cNvSpPr>
          <p:nvPr>
            <p:ph type="title"/>
          </p:nvPr>
        </p:nvSpPr>
        <p:spPr>
          <a:xfrm>
            <a:off x="729360" y="1318680"/>
            <a:ext cx="7688400" cy="53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600"/>
              <a:t>Задание 1.1</a:t>
            </a:r>
            <a:endParaRPr sz="2600"/>
          </a:p>
        </p:txBody>
      </p:sp>
      <p:sp>
        <p:nvSpPr>
          <p:cNvPr id="350" name="Google Shape;350;p63"/>
          <p:cNvSpPr txBox="1">
            <a:spLocks noGrp="1"/>
          </p:cNvSpPr>
          <p:nvPr>
            <p:ph type="body" idx="1"/>
          </p:nvPr>
        </p:nvSpPr>
        <p:spPr>
          <a:xfrm>
            <a:off x="729360" y="2079000"/>
            <a:ext cx="7688400" cy="2260800"/>
          </a:xfrm>
          <a:prstGeom prst="rect">
            <a:avLst/>
          </a:prstGeom>
        </p:spPr>
        <p:txBody>
          <a:bodyPr spcFirstLastPara="1" wrap="square" lIns="0" tIns="0" rIns="0" bIns="0" anchor="t" anchorCtr="0">
            <a:noAutofit/>
          </a:bodyPr>
          <a:lstStyle/>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Определить переменные всех 4 базовых типов и вывести</a:t>
            </a:r>
            <a:endParaRPr sz="16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их на экран</a:t>
            </a:r>
            <a:endParaRPr sz="16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&gt;&gt;&gt; a = 5</a:t>
            </a:r>
            <a:endParaRPr sz="16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&gt;&gt;&gt; print(a)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A6CB1A7-4B73-4133-8416-93A3CF0D93AE}"/>
              </a:ext>
            </a:extLst>
          </p:cNvPr>
          <p:cNvSpPr>
            <a:spLocks noGrp="1"/>
          </p:cNvSpPr>
          <p:nvPr>
            <p:ph type="title"/>
          </p:nvPr>
        </p:nvSpPr>
        <p:spPr>
          <a:xfrm>
            <a:off x="1402755" y="354662"/>
            <a:ext cx="7688400" cy="534900"/>
          </a:xfrm>
        </p:spPr>
        <p:txBody>
          <a:bodyPr/>
          <a:lstStyle/>
          <a:p>
            <a:r>
              <a:rPr lang="ru-RU" dirty="0"/>
              <a:t>Базовое устройство компьютера</a:t>
            </a:r>
          </a:p>
        </p:txBody>
      </p:sp>
      <p:pic>
        <p:nvPicPr>
          <p:cNvPr id="5" name="Объект 4">
            <a:extLst>
              <a:ext uri="{FF2B5EF4-FFF2-40B4-BE49-F238E27FC236}">
                <a16:creationId xmlns:a16="http://schemas.microsoft.com/office/drawing/2014/main" id="{86371894-4246-4711-9390-A1510264E15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51752" y="1138358"/>
            <a:ext cx="6644936" cy="3574263"/>
          </a:xfrm>
        </p:spPr>
      </p:pic>
    </p:spTree>
    <p:extLst>
      <p:ext uri="{BB962C8B-B14F-4D97-AF65-F5344CB8AC3E}">
        <p14:creationId xmlns:p14="http://schemas.microsoft.com/office/powerpoint/2010/main" val="241640006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67"/>
          <p:cNvSpPr txBox="1">
            <a:spLocks noGrp="1"/>
          </p:cNvSpPr>
          <p:nvPr>
            <p:ph type="title"/>
          </p:nvPr>
        </p:nvSpPr>
        <p:spPr>
          <a:xfrm>
            <a:off x="729360" y="1318680"/>
            <a:ext cx="7688400" cy="53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600"/>
              <a:t>Порядок операций</a:t>
            </a:r>
            <a:endParaRPr/>
          </a:p>
        </p:txBody>
      </p:sp>
      <p:sp>
        <p:nvSpPr>
          <p:cNvPr id="375" name="Google Shape;375;p67"/>
          <p:cNvSpPr txBox="1">
            <a:spLocks noGrp="1"/>
          </p:cNvSpPr>
          <p:nvPr>
            <p:ph type="body" idx="1"/>
          </p:nvPr>
        </p:nvSpPr>
        <p:spPr>
          <a:xfrm>
            <a:off x="729360" y="2079000"/>
            <a:ext cx="7688400" cy="2260800"/>
          </a:xfrm>
          <a:prstGeom prst="rect">
            <a:avLst/>
          </a:prstGeom>
        </p:spPr>
        <p:txBody>
          <a:bodyPr spcFirstLastPara="1" wrap="square" lIns="0" tIns="0" rIns="0" bIns="0" anchor="t" anchorCtr="0">
            <a:noAutofit/>
          </a:bodyPr>
          <a:lstStyle/>
          <a:p>
            <a:pPr marL="0" marR="0" lvl="0" indent="0" algn="l" rtl="0">
              <a:lnSpc>
                <a:spcPct val="114000"/>
              </a:lnSpc>
              <a:spcBef>
                <a:spcPts val="0"/>
              </a:spcBef>
              <a:spcAft>
                <a:spcPts val="0"/>
              </a:spcAft>
              <a:buNone/>
            </a:pPr>
            <a:r>
              <a:rPr lang="en-US" sz="1400">
                <a:solidFill>
                  <a:srgbClr val="000000"/>
                </a:solidFill>
                <a:latin typeface="Raleway"/>
                <a:ea typeface="Raleway"/>
                <a:cs typeface="Raleway"/>
                <a:sym typeface="Raleway"/>
              </a:rPr>
              <a:t>Если в выражении встречается больше, чем один оператор, то порядок вычислений зависит от правил старшинства (rules of precedence). Для математических операций, Python следует математическим соглашениям. Аббревиатура PEMDAS является простым способом для запоминания правил:</a:t>
            </a:r>
            <a:endParaRPr sz="14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endParaRPr sz="14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400">
                <a:solidFill>
                  <a:srgbClr val="000000"/>
                </a:solidFill>
                <a:latin typeface="Raleway"/>
                <a:ea typeface="Raleway"/>
                <a:cs typeface="Raleway"/>
                <a:sym typeface="Raleway"/>
              </a:rPr>
              <a:t>Parentheses - Скобки</a:t>
            </a:r>
            <a:endParaRPr sz="14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400">
                <a:solidFill>
                  <a:srgbClr val="000000"/>
                </a:solidFill>
                <a:latin typeface="Raleway"/>
                <a:ea typeface="Raleway"/>
                <a:cs typeface="Raleway"/>
                <a:sym typeface="Raleway"/>
              </a:rPr>
              <a:t>Exponentiation - Возведение в степень</a:t>
            </a:r>
            <a:endParaRPr sz="14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400">
                <a:solidFill>
                  <a:srgbClr val="000000"/>
                </a:solidFill>
                <a:latin typeface="Raleway"/>
                <a:ea typeface="Raleway"/>
                <a:cs typeface="Raleway"/>
                <a:sym typeface="Raleway"/>
              </a:rPr>
              <a:t>Multiplication - Умножение</a:t>
            </a:r>
            <a:endParaRPr sz="14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400">
                <a:solidFill>
                  <a:srgbClr val="000000"/>
                </a:solidFill>
                <a:latin typeface="Raleway"/>
                <a:ea typeface="Raleway"/>
                <a:cs typeface="Raleway"/>
                <a:sym typeface="Raleway"/>
              </a:rPr>
              <a:t>Division - Деление  </a:t>
            </a:r>
            <a:endParaRPr sz="14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400">
                <a:solidFill>
                  <a:srgbClr val="000000"/>
                </a:solidFill>
                <a:latin typeface="Raleway"/>
                <a:ea typeface="Raleway"/>
                <a:cs typeface="Raleway"/>
                <a:sym typeface="Raleway"/>
              </a:rPr>
              <a:t>Addition - Сложение </a:t>
            </a:r>
            <a:endParaRPr sz="14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400">
                <a:solidFill>
                  <a:srgbClr val="000000"/>
                </a:solidFill>
                <a:latin typeface="Raleway"/>
                <a:ea typeface="Raleway"/>
                <a:cs typeface="Raleway"/>
                <a:sym typeface="Raleway"/>
              </a:rPr>
              <a:t>Subtraction - Вычитания</a:t>
            </a:r>
            <a:endParaRPr sz="160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68"/>
          <p:cNvSpPr txBox="1">
            <a:spLocks noGrp="1"/>
          </p:cNvSpPr>
          <p:nvPr>
            <p:ph type="title"/>
          </p:nvPr>
        </p:nvSpPr>
        <p:spPr>
          <a:xfrm>
            <a:off x="729360" y="1318680"/>
            <a:ext cx="7688400" cy="53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600"/>
              <a:t>Порядок операций</a:t>
            </a:r>
            <a:endParaRPr/>
          </a:p>
        </p:txBody>
      </p:sp>
      <p:sp>
        <p:nvSpPr>
          <p:cNvPr id="381" name="Google Shape;381;p68"/>
          <p:cNvSpPr txBox="1">
            <a:spLocks noGrp="1"/>
          </p:cNvSpPr>
          <p:nvPr>
            <p:ph type="body" idx="1"/>
          </p:nvPr>
        </p:nvSpPr>
        <p:spPr>
          <a:xfrm>
            <a:off x="729350" y="2079000"/>
            <a:ext cx="7688400" cy="2681400"/>
          </a:xfrm>
          <a:prstGeom prst="rect">
            <a:avLst/>
          </a:prstGeom>
        </p:spPr>
        <p:txBody>
          <a:bodyPr spcFirstLastPara="1" wrap="square" lIns="0" tIns="0" rIns="0" bIns="0" anchor="t" anchorCtr="0">
            <a:noAutofit/>
          </a:bodyPr>
          <a:lstStyle/>
          <a:p>
            <a:pPr marL="0" marR="0" lvl="0" indent="0" algn="l" rtl="0">
              <a:lnSpc>
                <a:spcPct val="114000"/>
              </a:lnSpc>
              <a:spcBef>
                <a:spcPts val="0"/>
              </a:spcBef>
              <a:spcAft>
                <a:spcPts val="0"/>
              </a:spcAft>
              <a:buNone/>
            </a:pPr>
            <a:r>
              <a:rPr lang="en-US" sz="1100">
                <a:solidFill>
                  <a:srgbClr val="000000"/>
                </a:solidFill>
                <a:latin typeface="Raleway"/>
                <a:ea typeface="Raleway"/>
                <a:cs typeface="Raleway"/>
                <a:sym typeface="Raleway"/>
              </a:rPr>
              <a:t>Скобки (Parentheses) имеют наивысший приоритет и могут использоваться для принудительного определения порядка вычислений в выражении. Таким образом, результат выражения 2*(3-1) будет равен 4, (1+1)**(5-2) будет равен 8. Вы также можете использовать скобки для упрощения чтения выражений, например, (minute*100) / 60, если это не повлияет на результат.</a:t>
            </a:r>
            <a:endParaRPr sz="11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endParaRPr sz="11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100">
                <a:solidFill>
                  <a:srgbClr val="000000"/>
                </a:solidFill>
                <a:latin typeface="Raleway"/>
                <a:ea typeface="Raleway"/>
                <a:cs typeface="Raleway"/>
                <a:sym typeface="Raleway"/>
              </a:rPr>
              <a:t>Возведение в степень (Exponentiation) имеет наибольший приоритет, так 2**1+1 равно 3, а не 4, и 3*1**3 равно 3, а не 27.</a:t>
            </a:r>
            <a:endParaRPr sz="11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endParaRPr sz="11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100">
                <a:solidFill>
                  <a:srgbClr val="000000"/>
                </a:solidFill>
                <a:latin typeface="Raleway"/>
                <a:ea typeface="Raleway"/>
                <a:cs typeface="Raleway"/>
                <a:sym typeface="Raleway"/>
              </a:rPr>
              <a:t>Умножение и деление (Multiplication and Division) имеют одинаковый приоритет, который выше сложение и вычитания (Addition and Subtraction), которые также имеют одинаковый приоритет. Таким образом, 2*3-1 равно 5, а не 4, и 6+4/2 равно 8, а не 5.</a:t>
            </a:r>
            <a:endParaRPr sz="11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endParaRPr sz="11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100">
                <a:solidFill>
                  <a:srgbClr val="000000"/>
                </a:solidFill>
                <a:latin typeface="Raleway"/>
                <a:ea typeface="Raleway"/>
                <a:cs typeface="Raleway"/>
                <a:sym typeface="Raleway"/>
              </a:rPr>
              <a:t>Операторы с одинаковым приоритетом вычисляются слева направо. Таким образом, 5-3-1 равно 1, а не 3. За исключением возведения в степень, в таком случае выражения вычисляются справа налево : 3**2**3 = 3**(2**3) </a:t>
            </a:r>
            <a:endParaRPr sz="150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69"/>
          <p:cNvSpPr txBox="1">
            <a:spLocks noGrp="1"/>
          </p:cNvSpPr>
          <p:nvPr>
            <p:ph type="title"/>
          </p:nvPr>
        </p:nvSpPr>
        <p:spPr>
          <a:xfrm>
            <a:off x="729360" y="1318680"/>
            <a:ext cx="7688400" cy="53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600"/>
              <a:t>Задание 1.2</a:t>
            </a:r>
            <a:endParaRPr/>
          </a:p>
        </p:txBody>
      </p:sp>
      <p:sp>
        <p:nvSpPr>
          <p:cNvPr id="387" name="Google Shape;387;p69"/>
          <p:cNvSpPr txBox="1">
            <a:spLocks noGrp="1"/>
          </p:cNvSpPr>
          <p:nvPr>
            <p:ph type="body" idx="1"/>
          </p:nvPr>
        </p:nvSpPr>
        <p:spPr>
          <a:xfrm>
            <a:off x="729360" y="2086300"/>
            <a:ext cx="7688400" cy="2260800"/>
          </a:xfrm>
          <a:prstGeom prst="rect">
            <a:avLst/>
          </a:prstGeom>
        </p:spPr>
        <p:txBody>
          <a:bodyPr spcFirstLastPara="1" wrap="square" lIns="0" tIns="0" rIns="0" bIns="0" anchor="t" anchorCtr="0">
            <a:noAutofit/>
          </a:bodyPr>
          <a:lstStyle/>
          <a:p>
            <a:pPr marL="0" marR="0" lvl="0" indent="0" algn="l" rtl="0">
              <a:lnSpc>
                <a:spcPct val="114000"/>
              </a:lnSpc>
              <a:spcBef>
                <a:spcPts val="0"/>
              </a:spcBef>
              <a:spcAft>
                <a:spcPts val="0"/>
              </a:spcAft>
              <a:buNone/>
            </a:pPr>
            <a:r>
              <a:rPr lang="en-US" sz="1600" dirty="0" err="1">
                <a:solidFill>
                  <a:srgbClr val="000000"/>
                </a:solidFill>
                <a:latin typeface="Raleway"/>
                <a:ea typeface="Raleway"/>
                <a:cs typeface="Raleway"/>
                <a:sym typeface="Raleway"/>
              </a:rPr>
              <a:t>Найти</a:t>
            </a:r>
            <a:r>
              <a:rPr lang="en-US" sz="1600" dirty="0">
                <a:solidFill>
                  <a:srgbClr val="000000"/>
                </a:solidFill>
                <a:latin typeface="Raleway"/>
                <a:ea typeface="Raleway"/>
                <a:cs typeface="Raleway"/>
                <a:sym typeface="Raleway"/>
              </a:rPr>
              <a:t> </a:t>
            </a:r>
            <a:r>
              <a:rPr lang="en-US" sz="1600" dirty="0" err="1">
                <a:solidFill>
                  <a:srgbClr val="000000"/>
                </a:solidFill>
                <a:latin typeface="Raleway"/>
                <a:ea typeface="Raleway"/>
                <a:cs typeface="Raleway"/>
                <a:sym typeface="Raleway"/>
              </a:rPr>
              <a:t>значение</a:t>
            </a:r>
            <a:r>
              <a:rPr lang="en-US" sz="1600" dirty="0">
                <a:solidFill>
                  <a:srgbClr val="000000"/>
                </a:solidFill>
                <a:latin typeface="Raleway"/>
                <a:ea typeface="Raleway"/>
                <a:cs typeface="Raleway"/>
                <a:sym typeface="Raleway"/>
              </a:rPr>
              <a:t> </a:t>
            </a:r>
            <a:r>
              <a:rPr lang="en-US" sz="1600" dirty="0" err="1">
                <a:solidFill>
                  <a:srgbClr val="000000"/>
                </a:solidFill>
                <a:latin typeface="Raleway"/>
                <a:ea typeface="Raleway"/>
                <a:cs typeface="Raleway"/>
                <a:sym typeface="Raleway"/>
              </a:rPr>
              <a:t>выражений</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dirty="0">
                <a:solidFill>
                  <a:srgbClr val="000000"/>
                </a:solidFill>
                <a:latin typeface="Raleway"/>
                <a:ea typeface="Raleway"/>
                <a:cs typeface="Raleway"/>
                <a:sym typeface="Raleway"/>
              </a:rPr>
              <a:t>x = 17 / 2 * 3 + 2 </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dirty="0">
                <a:solidFill>
                  <a:srgbClr val="000000"/>
                </a:solidFill>
                <a:latin typeface="Raleway"/>
                <a:ea typeface="Raleway"/>
                <a:cs typeface="Raleway"/>
                <a:sym typeface="Raleway"/>
              </a:rPr>
              <a:t>x = 2 + 17 / 2 * 3</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dirty="0">
                <a:solidFill>
                  <a:srgbClr val="000000"/>
                </a:solidFill>
                <a:latin typeface="Raleway"/>
                <a:ea typeface="Raleway"/>
                <a:cs typeface="Raleway"/>
                <a:sym typeface="Raleway"/>
              </a:rPr>
              <a:t>x = 19 % 4 + 15 / 2  * 3</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dirty="0">
                <a:solidFill>
                  <a:srgbClr val="000000"/>
                </a:solidFill>
                <a:latin typeface="Raleway"/>
                <a:ea typeface="Raleway"/>
                <a:cs typeface="Raleway"/>
                <a:sym typeface="Raleway"/>
              </a:rPr>
              <a:t>x = (15 + 6) - 10 * 4</a:t>
            </a:r>
            <a:endParaRPr sz="1600" dirty="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dirty="0">
                <a:solidFill>
                  <a:srgbClr val="000000"/>
                </a:solidFill>
                <a:latin typeface="Raleway"/>
                <a:ea typeface="Raleway"/>
                <a:cs typeface="Raleway"/>
                <a:sym typeface="Raleway"/>
              </a:rPr>
              <a:t>x = 17 / 2 % 2 * 3**3</a:t>
            </a:r>
            <a:endParaRPr sz="1600" dirty="0">
              <a:solidFill>
                <a:srgbClr val="000000"/>
              </a:solidFill>
              <a:latin typeface="Raleway"/>
              <a:ea typeface="Raleway"/>
              <a:cs typeface="Raleway"/>
              <a:sym typeface="Raleway"/>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70"/>
          <p:cNvSpPr txBox="1">
            <a:spLocks noGrp="1"/>
          </p:cNvSpPr>
          <p:nvPr>
            <p:ph type="title"/>
          </p:nvPr>
        </p:nvSpPr>
        <p:spPr>
          <a:xfrm>
            <a:off x="729360" y="1318680"/>
            <a:ext cx="7688400" cy="53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600"/>
              <a:t>Обновление переменных (x=x+1)</a:t>
            </a:r>
            <a:endParaRPr/>
          </a:p>
        </p:txBody>
      </p:sp>
      <p:sp>
        <p:nvSpPr>
          <p:cNvPr id="393" name="Google Shape;393;p70"/>
          <p:cNvSpPr txBox="1">
            <a:spLocks noGrp="1"/>
          </p:cNvSpPr>
          <p:nvPr>
            <p:ph type="body" idx="1"/>
          </p:nvPr>
        </p:nvSpPr>
        <p:spPr>
          <a:xfrm>
            <a:off x="729350" y="2079000"/>
            <a:ext cx="7688400" cy="2829300"/>
          </a:xfrm>
          <a:prstGeom prst="rect">
            <a:avLst/>
          </a:prstGeom>
        </p:spPr>
        <p:txBody>
          <a:bodyPr spcFirstLastPara="1" wrap="square" lIns="0" tIns="0" rIns="0" bIns="0" anchor="t" anchorCtr="0">
            <a:noAutofit/>
          </a:bodyPr>
          <a:lstStyle/>
          <a:p>
            <a:pPr marL="0" marR="0" lvl="0" indent="0" algn="l" rtl="0">
              <a:lnSpc>
                <a:spcPct val="114000"/>
              </a:lnSpc>
              <a:spcBef>
                <a:spcPts val="0"/>
              </a:spcBef>
              <a:spcAft>
                <a:spcPts val="0"/>
              </a:spcAft>
              <a:buNone/>
            </a:pPr>
            <a:r>
              <a:rPr lang="en-US" sz="1500">
                <a:solidFill>
                  <a:srgbClr val="000000"/>
                </a:solidFill>
                <a:latin typeface="Raleway"/>
                <a:ea typeface="Raleway"/>
                <a:cs typeface="Raleway"/>
                <a:sym typeface="Raleway"/>
              </a:rPr>
              <a:t>1) переменные могут использованы для установки значений других переменных</a:t>
            </a: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500">
                <a:solidFill>
                  <a:srgbClr val="000000"/>
                </a:solidFill>
                <a:latin typeface="Raleway"/>
                <a:ea typeface="Raleway"/>
                <a:cs typeface="Raleway"/>
                <a:sym typeface="Raleway"/>
              </a:rPr>
              <a:t>  my_age = 17</a:t>
            </a: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500">
                <a:solidFill>
                  <a:srgbClr val="000000"/>
                </a:solidFill>
                <a:latin typeface="Raleway"/>
                <a:ea typeface="Raleway"/>
                <a:cs typeface="Raleway"/>
                <a:sym typeface="Raleway"/>
              </a:rPr>
              <a:t>  alisa_age = my_age + 4</a:t>
            </a: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500">
                <a:solidFill>
                  <a:srgbClr val="000000"/>
                </a:solidFill>
                <a:latin typeface="Raleway"/>
                <a:ea typeface="Raleway"/>
                <a:cs typeface="Raleway"/>
                <a:sym typeface="Raleway"/>
              </a:rPr>
              <a:t>  fred_age = alisa_age + 1</a:t>
            </a: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500">
                <a:solidFill>
                  <a:srgbClr val="000000"/>
                </a:solidFill>
                <a:latin typeface="Raleway"/>
                <a:ea typeface="Raleway"/>
                <a:cs typeface="Raleway"/>
                <a:sym typeface="Raleway"/>
              </a:rPr>
              <a:t>2) "обновление самой себя"</a:t>
            </a: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500">
                <a:solidFill>
                  <a:srgbClr val="000000"/>
                </a:solidFill>
                <a:latin typeface="Raleway"/>
                <a:ea typeface="Raleway"/>
                <a:cs typeface="Raleway"/>
                <a:sym typeface="Raleway"/>
              </a:rPr>
              <a:t>my_age = 10</a:t>
            </a: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500">
                <a:solidFill>
                  <a:srgbClr val="000000"/>
                </a:solidFill>
                <a:latin typeface="Raleway"/>
                <a:ea typeface="Raleway"/>
                <a:cs typeface="Raleway"/>
                <a:sym typeface="Raleway"/>
              </a:rPr>
              <a:t>my_age = my_age + 5</a:t>
            </a: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500">
                <a:solidFill>
                  <a:srgbClr val="000000"/>
                </a:solidFill>
                <a:latin typeface="Raleway"/>
                <a:ea typeface="Raleway"/>
                <a:cs typeface="Raleway"/>
                <a:sym typeface="Raleway"/>
              </a:rPr>
              <a:t>my_age = my_age + 1</a:t>
            </a:r>
            <a:endParaRPr sz="15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500">
                <a:solidFill>
                  <a:srgbClr val="000000"/>
                </a:solidFill>
                <a:latin typeface="Raleway"/>
                <a:ea typeface="Raleway"/>
                <a:cs typeface="Raleway"/>
                <a:sym typeface="Raleway"/>
              </a:rPr>
              <a:t>my_age += 1</a:t>
            </a:r>
            <a:endParaRPr sz="170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71"/>
          <p:cNvSpPr txBox="1">
            <a:spLocks noGrp="1"/>
          </p:cNvSpPr>
          <p:nvPr>
            <p:ph type="title"/>
          </p:nvPr>
        </p:nvSpPr>
        <p:spPr>
          <a:xfrm>
            <a:off x="729360" y="1318680"/>
            <a:ext cx="7688400" cy="53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600"/>
              <a:t>Задание 1.3</a:t>
            </a:r>
            <a:endParaRPr/>
          </a:p>
        </p:txBody>
      </p:sp>
      <p:sp>
        <p:nvSpPr>
          <p:cNvPr id="399" name="Google Shape;399;p71"/>
          <p:cNvSpPr txBox="1">
            <a:spLocks noGrp="1"/>
          </p:cNvSpPr>
          <p:nvPr>
            <p:ph type="body" idx="1"/>
          </p:nvPr>
        </p:nvSpPr>
        <p:spPr>
          <a:xfrm>
            <a:off x="729360" y="2079000"/>
            <a:ext cx="7688400" cy="2260800"/>
          </a:xfrm>
          <a:prstGeom prst="rect">
            <a:avLst/>
          </a:prstGeom>
        </p:spPr>
        <p:txBody>
          <a:bodyPr spcFirstLastPara="1" wrap="square" lIns="0" tIns="0" rIns="0" bIns="0" anchor="t" anchorCtr="0">
            <a:noAutofit/>
          </a:bodyPr>
          <a:lstStyle/>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Создать три переменные, содержащие возраст трех ближайших соседей, найти сумму и вывести ее на экран.</a:t>
            </a:r>
            <a:endParaRPr sz="1600">
              <a:solidFill>
                <a:srgbClr val="000000"/>
              </a:solidFill>
              <a:latin typeface="Raleway"/>
              <a:ea typeface="Raleway"/>
              <a:cs typeface="Raleway"/>
              <a:sym typeface="Raleway"/>
            </a:endParaRPr>
          </a:p>
          <a:p>
            <a:pPr marL="0" marR="0" lvl="0" indent="0" algn="l" rtl="0">
              <a:lnSpc>
                <a:spcPct val="114000"/>
              </a:lnSpc>
              <a:spcBef>
                <a:spcPts val="0"/>
              </a:spcBef>
              <a:spcAft>
                <a:spcPts val="0"/>
              </a:spcAft>
              <a:buNone/>
            </a:pPr>
            <a:r>
              <a:rPr lang="en-US" sz="1600">
                <a:solidFill>
                  <a:srgbClr val="000000"/>
                </a:solidFill>
                <a:latin typeface="Raleway"/>
                <a:ea typeface="Raleway"/>
                <a:cs typeface="Raleway"/>
                <a:sym typeface="Raleway"/>
              </a:rPr>
              <a:t>Создать еще одну переменную равную среднему арифметическому возрасту, и вывести это значение на экран.</a:t>
            </a:r>
            <a:endParaRPr sz="190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8D30F1B-BD65-4AA9-8F62-A8C139648972}"/>
              </a:ext>
            </a:extLst>
          </p:cNvPr>
          <p:cNvSpPr>
            <a:spLocks noGrp="1"/>
          </p:cNvSpPr>
          <p:nvPr>
            <p:ph type="title"/>
          </p:nvPr>
        </p:nvSpPr>
        <p:spPr/>
        <p:txBody>
          <a:bodyPr/>
          <a:lstStyle/>
          <a:p>
            <a:r>
              <a:rPr lang="ru-RU" dirty="0"/>
              <a:t>Задание 1</a:t>
            </a:r>
            <a:r>
              <a:rPr lang="en-US" dirty="0"/>
              <a:t>.4</a:t>
            </a:r>
            <a:endParaRPr lang="ru-RU" dirty="0"/>
          </a:p>
        </p:txBody>
      </p:sp>
      <p:sp>
        <p:nvSpPr>
          <p:cNvPr id="3" name="Текст 2">
            <a:extLst>
              <a:ext uri="{FF2B5EF4-FFF2-40B4-BE49-F238E27FC236}">
                <a16:creationId xmlns:a16="http://schemas.microsoft.com/office/drawing/2014/main" id="{3DAA3AF8-373B-4522-8FD3-7485E4F3240B}"/>
              </a:ext>
            </a:extLst>
          </p:cNvPr>
          <p:cNvSpPr>
            <a:spLocks noGrp="1"/>
          </p:cNvSpPr>
          <p:nvPr>
            <p:ph type="body" idx="1"/>
          </p:nvPr>
        </p:nvSpPr>
        <p:spPr/>
        <p:txBody>
          <a:bodyPr/>
          <a:lstStyle/>
          <a:p>
            <a:r>
              <a:rPr lang="ru-RU" dirty="0"/>
              <a:t>Используя</a:t>
            </a:r>
            <a:r>
              <a:rPr lang="en-US" dirty="0"/>
              <a:t> </a:t>
            </a:r>
            <a:r>
              <a:rPr lang="be-BY" dirty="0"/>
              <a:t>встроенную</a:t>
            </a:r>
            <a:r>
              <a:rPr lang="ru-RU" dirty="0"/>
              <a:t> функцию </a:t>
            </a:r>
            <a:r>
              <a:rPr lang="en-US" dirty="0"/>
              <a:t>input() </a:t>
            </a:r>
            <a:r>
              <a:rPr lang="be-BY" dirty="0"/>
              <a:t>ввес</a:t>
            </a:r>
            <a:r>
              <a:rPr lang="ru-RU" dirty="0" err="1"/>
              <a:t>ти</a:t>
            </a:r>
            <a:r>
              <a:rPr lang="ru-RU" dirty="0"/>
              <a:t> и сохранить в переменные пройденное расстояние и затраченное время в часах.</a:t>
            </a:r>
          </a:p>
          <a:p>
            <a:r>
              <a:rPr lang="ru-RU" dirty="0"/>
              <a:t>Оба параметра – целые положительные числа от 0 до бесконечности.</a:t>
            </a:r>
          </a:p>
          <a:p>
            <a:r>
              <a:rPr lang="ru-RU" dirty="0"/>
              <a:t>Вывести на экран среднюю скорость на маршруте.</a:t>
            </a:r>
          </a:p>
          <a:p>
            <a:r>
              <a:rPr lang="ru-RU" dirty="0"/>
              <a:t>Пример вывода программы в консоль</a:t>
            </a:r>
            <a:r>
              <a:rPr lang="en-US" dirty="0"/>
              <a:t>:</a:t>
            </a:r>
            <a:endParaRPr lang="ru-RU" dirty="0"/>
          </a:p>
        </p:txBody>
      </p:sp>
      <p:pic>
        <p:nvPicPr>
          <p:cNvPr id="4" name="Рисунок 3">
            <a:extLst>
              <a:ext uri="{FF2B5EF4-FFF2-40B4-BE49-F238E27FC236}">
                <a16:creationId xmlns:a16="http://schemas.microsoft.com/office/drawing/2014/main" id="{C243D78C-3991-431E-B8A2-C3397981B35C}"/>
              </a:ext>
            </a:extLst>
          </p:cNvPr>
          <p:cNvPicPr>
            <a:picLocks noChangeAspect="1"/>
          </p:cNvPicPr>
          <p:nvPr/>
        </p:nvPicPr>
        <p:blipFill>
          <a:blip r:embed="rId2"/>
          <a:stretch>
            <a:fillRect/>
          </a:stretch>
        </p:blipFill>
        <p:spPr>
          <a:xfrm>
            <a:off x="5287345" y="3735572"/>
            <a:ext cx="3375530" cy="829648"/>
          </a:xfrm>
          <a:prstGeom prst="rect">
            <a:avLst/>
          </a:prstGeom>
        </p:spPr>
      </p:pic>
    </p:spTree>
    <p:extLst>
      <p:ext uri="{BB962C8B-B14F-4D97-AF65-F5344CB8AC3E}">
        <p14:creationId xmlns:p14="http://schemas.microsoft.com/office/powerpoint/2010/main" val="372171804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D067739-7BFB-4567-AB1B-BA53F0228351}"/>
              </a:ext>
            </a:extLst>
          </p:cNvPr>
          <p:cNvSpPr>
            <a:spLocks noGrp="1"/>
          </p:cNvSpPr>
          <p:nvPr>
            <p:ph type="title"/>
          </p:nvPr>
        </p:nvSpPr>
        <p:spPr/>
        <p:txBody>
          <a:bodyPr/>
          <a:lstStyle/>
          <a:p>
            <a:r>
              <a:rPr lang="be-BY" dirty="0"/>
              <a:t>Л</a:t>
            </a:r>
            <a:r>
              <a:rPr lang="ru-RU" dirty="0" err="1"/>
              <a:t>итература</a:t>
            </a:r>
            <a:endParaRPr lang="ru-RU" dirty="0"/>
          </a:p>
        </p:txBody>
      </p:sp>
      <p:sp>
        <p:nvSpPr>
          <p:cNvPr id="3" name="Текст 2">
            <a:extLst>
              <a:ext uri="{FF2B5EF4-FFF2-40B4-BE49-F238E27FC236}">
                <a16:creationId xmlns:a16="http://schemas.microsoft.com/office/drawing/2014/main" id="{BE6FABF2-EBA4-456E-882A-7040854E48C1}"/>
              </a:ext>
            </a:extLst>
          </p:cNvPr>
          <p:cNvSpPr>
            <a:spLocks noGrp="1"/>
          </p:cNvSpPr>
          <p:nvPr>
            <p:ph type="body" idx="1"/>
          </p:nvPr>
        </p:nvSpPr>
        <p:spPr/>
        <p:txBody>
          <a:bodyPr/>
          <a:lstStyle/>
          <a:p>
            <a:r>
              <a:rPr lang="ru-RU" dirty="0"/>
              <a:t>1. </a:t>
            </a:r>
            <a:r>
              <a:rPr lang="en-US" dirty="0">
                <a:hlinkClick r:id="rId2"/>
              </a:rPr>
              <a:t>https://ru.hexlet.io/courses/python-basics</a:t>
            </a:r>
            <a:endParaRPr lang="ru-RU" dirty="0"/>
          </a:p>
          <a:p>
            <a:r>
              <a:rPr lang="ru-RU" dirty="0"/>
              <a:t>2</a:t>
            </a:r>
            <a:r>
              <a:rPr lang="en-US" dirty="0"/>
              <a:t>. </a:t>
            </a:r>
            <a:r>
              <a:rPr lang="be-BY" dirty="0"/>
              <a:t>М. Лутц </a:t>
            </a:r>
            <a:r>
              <a:rPr lang="en-US" dirty="0"/>
              <a:t>“</a:t>
            </a:r>
            <a:r>
              <a:rPr lang="ru-RU" dirty="0"/>
              <a:t>Изучаем </a:t>
            </a:r>
            <a:r>
              <a:rPr lang="en-US" dirty="0"/>
              <a:t>python”</a:t>
            </a:r>
          </a:p>
          <a:p>
            <a:r>
              <a:rPr lang="ru-RU" dirty="0"/>
              <a:t>3</a:t>
            </a:r>
            <a:r>
              <a:rPr lang="be-BY" dirty="0"/>
              <a:t>. </a:t>
            </a:r>
            <a:r>
              <a:rPr lang="en-US" dirty="0">
                <a:hlinkClick r:id="rId3"/>
              </a:rPr>
              <a:t>https://www.youtube.com/@PyPronin/videos</a:t>
            </a:r>
            <a:endParaRPr lang="be-BY" dirty="0"/>
          </a:p>
          <a:p>
            <a:endParaRPr lang="ru-RU" dirty="0"/>
          </a:p>
        </p:txBody>
      </p:sp>
    </p:spTree>
    <p:extLst>
      <p:ext uri="{BB962C8B-B14F-4D97-AF65-F5344CB8AC3E}">
        <p14:creationId xmlns:p14="http://schemas.microsoft.com/office/powerpoint/2010/main" val="25756444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81FE27B-BC55-4E38-A2D6-755F782C1C63}"/>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90A256D5-F53E-4680-914D-69E3B0CD137E}"/>
              </a:ext>
            </a:extLst>
          </p:cNvPr>
          <p:cNvSpPr>
            <a:spLocks noGrp="1"/>
          </p:cNvSpPr>
          <p:nvPr>
            <p:ph idx="1"/>
          </p:nvPr>
        </p:nvSpPr>
        <p:spPr>
          <a:xfrm>
            <a:off x="2124072" y="1879996"/>
            <a:ext cx="7886700" cy="3263504"/>
          </a:xfrm>
        </p:spPr>
        <p:txBody>
          <a:bodyPr>
            <a:normAutofit/>
          </a:bodyPr>
          <a:lstStyle/>
          <a:p>
            <a:pPr marL="0" indent="0"/>
            <a:r>
              <a:rPr lang="ru-RU" sz="4950" dirty="0"/>
              <a:t>СПАСИБО ЗА ВНИМАНИЕ! </a:t>
            </a:r>
            <a:r>
              <a:rPr lang="ru-RU" sz="4950" dirty="0">
                <a:sym typeface="Wingdings" panose="05000000000000000000" pitchFamily="2" charset="2"/>
              </a:rPr>
              <a:t></a:t>
            </a:r>
            <a:endParaRPr lang="ru-RU" sz="4950" dirty="0"/>
          </a:p>
        </p:txBody>
      </p:sp>
    </p:spTree>
    <p:extLst>
      <p:ext uri="{BB962C8B-B14F-4D97-AF65-F5344CB8AC3E}">
        <p14:creationId xmlns:p14="http://schemas.microsoft.com/office/powerpoint/2010/main" val="481674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FD52D55-D502-46D0-A485-BEEFE20D96D0}"/>
              </a:ext>
            </a:extLst>
          </p:cNvPr>
          <p:cNvSpPr>
            <a:spLocks noGrp="1"/>
          </p:cNvSpPr>
          <p:nvPr>
            <p:ph type="title"/>
          </p:nvPr>
        </p:nvSpPr>
        <p:spPr/>
        <p:txBody>
          <a:bodyPr/>
          <a:lstStyle/>
          <a:p>
            <a:r>
              <a:rPr lang="ru-RU" dirty="0"/>
              <a:t>Центральный процессор</a:t>
            </a:r>
          </a:p>
        </p:txBody>
      </p:sp>
      <p:sp>
        <p:nvSpPr>
          <p:cNvPr id="3" name="Объект 2">
            <a:extLst>
              <a:ext uri="{FF2B5EF4-FFF2-40B4-BE49-F238E27FC236}">
                <a16:creationId xmlns:a16="http://schemas.microsoft.com/office/drawing/2014/main" id="{C5C882FD-FFB8-46CE-86CD-5C023A4F8DD8}"/>
              </a:ext>
            </a:extLst>
          </p:cNvPr>
          <p:cNvSpPr>
            <a:spLocks noGrp="1"/>
          </p:cNvSpPr>
          <p:nvPr>
            <p:ph idx="1"/>
          </p:nvPr>
        </p:nvSpPr>
        <p:spPr/>
        <p:txBody>
          <a:bodyPr/>
          <a:lstStyle/>
          <a:p>
            <a:r>
              <a:rPr lang="ru-RU" b="1" dirty="0"/>
              <a:t>Центральный процессор (или просто процессор) </a:t>
            </a:r>
            <a:r>
              <a:rPr lang="ru-RU" dirty="0"/>
              <a:t>– устройство в компьютере, исполняющее машинный код.</a:t>
            </a:r>
          </a:p>
          <a:p>
            <a:r>
              <a:rPr lang="ru-RU" b="1" dirty="0"/>
              <a:t>Машинный код</a:t>
            </a:r>
            <a:r>
              <a:rPr lang="ru-RU" dirty="0"/>
              <a:t> -  система команд (набор кодов операций) конкретной вычислительной машины (компьютера), которая интерпретируется непосредственно процессором.</a:t>
            </a:r>
          </a:p>
        </p:txBody>
      </p:sp>
    </p:spTree>
    <p:extLst>
      <p:ext uri="{BB962C8B-B14F-4D97-AF65-F5344CB8AC3E}">
        <p14:creationId xmlns:p14="http://schemas.microsoft.com/office/powerpoint/2010/main" val="1972002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74DBDCC-D1D2-48FB-B0D7-04F94556357A}"/>
              </a:ext>
            </a:extLst>
          </p:cNvPr>
          <p:cNvSpPr>
            <a:spLocks noGrp="1"/>
          </p:cNvSpPr>
          <p:nvPr>
            <p:ph type="title"/>
          </p:nvPr>
        </p:nvSpPr>
        <p:spPr/>
        <p:txBody>
          <a:bodyPr/>
          <a:lstStyle/>
          <a:p>
            <a:endParaRPr lang="ru-RU"/>
          </a:p>
        </p:txBody>
      </p:sp>
      <p:pic>
        <p:nvPicPr>
          <p:cNvPr id="5" name="Объект 4">
            <a:extLst>
              <a:ext uri="{FF2B5EF4-FFF2-40B4-BE49-F238E27FC236}">
                <a16:creationId xmlns:a16="http://schemas.microsoft.com/office/drawing/2014/main" id="{15FFF393-01B4-425E-B87C-F44A47E8EA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7214" y="273844"/>
            <a:ext cx="6026358" cy="4519769"/>
          </a:xfrm>
        </p:spPr>
      </p:pic>
    </p:spTree>
    <p:extLst>
      <p:ext uri="{BB962C8B-B14F-4D97-AF65-F5344CB8AC3E}">
        <p14:creationId xmlns:p14="http://schemas.microsoft.com/office/powerpoint/2010/main" val="202334623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2750</TotalTime>
  <Words>2924</Words>
  <Application>Microsoft Office PowerPoint</Application>
  <PresentationFormat>Экран (16:9)</PresentationFormat>
  <Paragraphs>337</Paragraphs>
  <Slides>77</Slides>
  <Notes>44</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77</vt:i4>
      </vt:variant>
    </vt:vector>
  </HeadingPairs>
  <TitlesOfParts>
    <vt:vector size="83" baseType="lpstr">
      <vt:lpstr>Arial</vt:lpstr>
      <vt:lpstr>Lato</vt:lpstr>
      <vt:lpstr>Roboto</vt:lpstr>
      <vt:lpstr>Raleway</vt:lpstr>
      <vt:lpstr>Courier New</vt:lpstr>
      <vt:lpstr>Simple Light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Базовое устройство компьютера</vt:lpstr>
      <vt:lpstr>Центральный процессор</vt:lpstr>
      <vt:lpstr>Презентация PowerPoint</vt:lpstr>
      <vt:lpstr>Оперативная и постоянная память </vt:lpstr>
      <vt:lpstr>Операционная система</vt:lpstr>
      <vt:lpstr>Программы и языки программирования</vt:lpstr>
      <vt:lpstr>Python</vt:lpstr>
      <vt:lpstr>Интерпретатор и компилятор</vt:lpstr>
      <vt:lpstr>Презентация PowerPoint</vt:lpstr>
      <vt:lpstr>Плюсы python</vt:lpstr>
      <vt:lpstr>Презентация PowerPoint</vt:lpstr>
      <vt:lpstr>Начало работы</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Первая программа на python</vt:lpstr>
      <vt:lpstr>Презентация PowerPoint</vt:lpstr>
      <vt:lpstr>Презентация PowerPoint</vt:lpstr>
      <vt:lpstr>Презентация PowerPoint</vt:lpstr>
      <vt:lpstr>Презентация PowerPoint</vt:lpstr>
      <vt:lpstr>Презентация PowerPoint</vt:lpstr>
      <vt:lpstr>Visual Studio Code</vt:lpstr>
      <vt:lpstr>Презентация PowerPoint</vt:lpstr>
      <vt:lpstr>Модули и пакеты</vt:lpstr>
      <vt:lpstr>Пакеты python</vt:lpstr>
      <vt:lpstr>Стандартная библиотека python (stdlib)</vt:lpstr>
      <vt:lpstr>Сторонние модули и пакеты</vt:lpstr>
      <vt:lpstr>Проблемы версий</vt:lpstr>
      <vt:lpstr>Cинтаксис python</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Переменные в python</vt:lpstr>
      <vt:lpstr>Презентация PowerPoint</vt:lpstr>
      <vt:lpstr>Имена переменных и ключевые слова</vt:lpstr>
      <vt:lpstr>Презентация PowerPoint</vt:lpstr>
      <vt:lpstr>Презентация PowerPoint</vt:lpstr>
      <vt:lpstr>Переменные и типы данных</vt:lpstr>
      <vt:lpstr>Хранение переменных и объектов в памяти.</vt:lpstr>
      <vt:lpstr>Объекты в python</vt:lpstr>
      <vt:lpstr>Основные типы данных (на самом деле их намного больше)</vt:lpstr>
      <vt:lpstr>Переменные</vt:lpstr>
      <vt:lpstr>Числовые типы данных</vt:lpstr>
      <vt:lpstr>Двоичная система счисления</vt:lpstr>
      <vt:lpstr>Хранение float</vt:lpstr>
      <vt:lpstr>Строки</vt:lpstr>
      <vt:lpstr>Таблица ASCII</vt:lpstr>
      <vt:lpstr>Операции со строками</vt:lpstr>
      <vt:lpstr>Логический тип (bool)</vt:lpstr>
      <vt:lpstr>Задание 1.1</vt:lpstr>
      <vt:lpstr>Порядок операций</vt:lpstr>
      <vt:lpstr>Порядок операций</vt:lpstr>
      <vt:lpstr>Задание 1.2</vt:lpstr>
      <vt:lpstr>Обновление переменных (x=x+1)</vt:lpstr>
      <vt:lpstr>Задание 1.3</vt:lpstr>
      <vt:lpstr>Задание 1.4</vt:lpstr>
      <vt:lpstr>Литература</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User</dc:creator>
  <cp:lastModifiedBy>Perkovsky Maxim</cp:lastModifiedBy>
  <cp:revision>32</cp:revision>
  <dcterms:modified xsi:type="dcterms:W3CDTF">2022-11-17T15:20:36Z</dcterms:modified>
</cp:coreProperties>
</file>